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1410" r:id="rId10"/>
    <p:sldId id="2234" r:id="rId11"/>
    <p:sldId id="2235" r:id="rId12"/>
    <p:sldId id="2224" r:id="rId13"/>
    <p:sldId id="1450" r:id="rId14"/>
    <p:sldId id="1047" r:id="rId15"/>
    <p:sldId id="1059" r:id="rId16"/>
    <p:sldId id="568" r:id="rId17"/>
    <p:sldId id="2237" r:id="rId18"/>
    <p:sldId id="223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3"/>
    <p:restoredTop sz="79396"/>
  </p:normalViewPr>
  <p:slideViewPr>
    <p:cSldViewPr snapToGrid="0" snapToObjects="1">
      <p:cViewPr varScale="1">
        <p:scale>
          <a:sx n="78" d="100"/>
          <a:sy n="78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8BCF6-87B5-6641-944C-CF44470C2D6B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B8813-BCF3-4E40-9047-CDBD030351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4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automatically execute a new program once the one that was being executed had finished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8813-BCF3-4E40-9047-CDBD0303510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512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通过定义对应的指令集架构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(ISA: Instruction Set Architecture)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，将计 算机的架构与实现分开，从而在一套架构上可以实现多代计算机，并且 允许使用者通过定义的架构去扩展计算的例如外设等功能，这也是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 PC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兼容机的基础。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由于指令集体系结构与具体实现的分开，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 System/360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的成功也标 志着操作系统从面向每种计算机的定制，即每个计算机都要实现一套操 作系统，走向计算机与操作系统的解耦，从而操作系统开始进入到通用 操作系统时代。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8813-BCF3-4E40-9047-CDBD0303510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577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Multics: Multiplexed Information and Computing Service</a:t>
            </a:r>
          </a:p>
          <a:p>
            <a:r>
              <a:rPr kumimoji="1" lang="en-US" altLang="zh-CN" dirty="0"/>
              <a:t>Unix: </a:t>
            </a:r>
            <a:r>
              <a:rPr kumimoji="1" lang="en-US" altLang="zh-CN" dirty="0" err="1"/>
              <a:t>Uniplexed</a:t>
            </a:r>
            <a:r>
              <a:rPr kumimoji="1" lang="en-US" altLang="zh-CN" dirty="0"/>
              <a:t> Information and Computing Service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8813-BCF3-4E40-9047-CDBD0303510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6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小偷与富裕的邻居的故事 （乔布斯传）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8813-BCF3-4E40-9047-CDBD0303510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539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这里的</a:t>
            </a:r>
            <a:r>
              <a:rPr kumimoji="1" lang="en-US" altLang="zh-CN" dirty="0"/>
              <a:t>chip</a:t>
            </a:r>
            <a:r>
              <a:rPr kumimoji="1" lang="zh-CN" altLang="en-US" dirty="0"/>
              <a:t>翻译成芯片不知道是否是可以的。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31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4921" y="1196751"/>
            <a:ext cx="11518281" cy="5250543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6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973986A-C0A0-6A4C-AA26-84DD4A94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590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87BEB-C591-F14D-8365-4C9AD602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A8E4F-1642-0148-812D-91FB100CC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921" y="1196752"/>
            <a:ext cx="11518281" cy="547260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231536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7" y="4407003"/>
            <a:ext cx="10363200" cy="1362076"/>
          </a:xfrm>
        </p:spPr>
        <p:txBody>
          <a:bodyPr anchor="t"/>
          <a:lstStyle>
            <a:lvl1pPr algn="l">
              <a:defRPr sz="3599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7" y="2906723"/>
            <a:ext cx="10363200" cy="1500187"/>
          </a:xfrm>
        </p:spPr>
        <p:txBody>
          <a:bodyPr anchor="b"/>
          <a:lstStyle>
            <a:lvl1pPr marL="0" indent="0">
              <a:buNone/>
              <a:defRPr sz="1799"/>
            </a:lvl1pPr>
            <a:lvl2pPr marL="411299" indent="0">
              <a:buNone/>
              <a:defRPr sz="1529"/>
            </a:lvl2pPr>
            <a:lvl3pPr marL="822596" indent="0">
              <a:buNone/>
              <a:defRPr sz="1440"/>
            </a:lvl3pPr>
            <a:lvl4pPr marL="1233895" indent="0">
              <a:buNone/>
              <a:defRPr sz="1170"/>
            </a:lvl4pPr>
            <a:lvl5pPr marL="1645193" indent="0">
              <a:buNone/>
              <a:defRPr sz="1170"/>
            </a:lvl5pPr>
            <a:lvl6pPr marL="2056492" indent="0">
              <a:buNone/>
              <a:defRPr sz="1170"/>
            </a:lvl6pPr>
            <a:lvl7pPr marL="2467789" indent="0">
              <a:buNone/>
              <a:defRPr sz="1170"/>
            </a:lvl7pPr>
            <a:lvl8pPr marL="2879088" indent="0">
              <a:buNone/>
              <a:defRPr sz="1170"/>
            </a:lvl8pPr>
            <a:lvl9pPr marL="3290386" indent="0">
              <a:buNone/>
              <a:defRPr sz="117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75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5361" y="1268761"/>
            <a:ext cx="5400600" cy="4536504"/>
          </a:xfrm>
        </p:spPr>
        <p:txBody>
          <a:bodyPr/>
          <a:lstStyle>
            <a:lvl1pPr>
              <a:defRPr sz="2519"/>
            </a:lvl1pPr>
            <a:lvl2pPr>
              <a:defRPr sz="2159"/>
            </a:lvl2pPr>
            <a:lvl3pPr>
              <a:defRPr sz="1799"/>
            </a:lvl3pPr>
            <a:lvl4pPr>
              <a:defRPr sz="1529"/>
            </a:lvl4pPr>
            <a:lvl5pPr>
              <a:defRPr sz="1529"/>
            </a:lvl5pPr>
            <a:lvl6pPr>
              <a:defRPr sz="1529"/>
            </a:lvl6pPr>
            <a:lvl7pPr>
              <a:defRPr sz="1529"/>
            </a:lvl7pPr>
            <a:lvl8pPr>
              <a:defRPr sz="1529"/>
            </a:lvl8pPr>
            <a:lvl9pPr>
              <a:defRPr sz="1529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2024" y="1268760"/>
            <a:ext cx="5400600" cy="4566899"/>
          </a:xfrm>
        </p:spPr>
        <p:txBody>
          <a:bodyPr/>
          <a:lstStyle>
            <a:lvl1pPr>
              <a:defRPr sz="2519"/>
            </a:lvl1pPr>
            <a:lvl2pPr>
              <a:defRPr sz="2159"/>
            </a:lvl2pPr>
            <a:lvl3pPr>
              <a:defRPr sz="1799"/>
            </a:lvl3pPr>
            <a:lvl4pPr>
              <a:defRPr sz="1529"/>
            </a:lvl4pPr>
            <a:lvl5pPr>
              <a:defRPr sz="1529"/>
            </a:lvl5pPr>
            <a:lvl6pPr>
              <a:defRPr sz="1529"/>
            </a:lvl6pPr>
            <a:lvl7pPr>
              <a:defRPr sz="1529"/>
            </a:lvl7pPr>
            <a:lvl8pPr>
              <a:defRPr sz="1529"/>
            </a:lvl8pPr>
            <a:lvl9pPr>
              <a:defRPr sz="1529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18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49" y="274637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23"/>
            <a:ext cx="5386919" cy="639763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299" indent="0">
              <a:buNone/>
              <a:defRPr sz="1799" b="1"/>
            </a:lvl2pPr>
            <a:lvl3pPr marL="822596" indent="0">
              <a:buNone/>
              <a:defRPr sz="1529" b="1"/>
            </a:lvl3pPr>
            <a:lvl4pPr marL="1233895" indent="0">
              <a:buNone/>
              <a:defRPr sz="1440" b="1"/>
            </a:lvl4pPr>
            <a:lvl5pPr marL="1645193" indent="0">
              <a:buNone/>
              <a:defRPr sz="1440" b="1"/>
            </a:lvl5pPr>
            <a:lvl6pPr marL="2056492" indent="0">
              <a:buNone/>
              <a:defRPr sz="1440" b="1"/>
            </a:lvl6pPr>
            <a:lvl7pPr marL="2467789" indent="0">
              <a:buNone/>
              <a:defRPr sz="1440" b="1"/>
            </a:lvl7pPr>
            <a:lvl8pPr marL="2879088" indent="0">
              <a:buNone/>
              <a:defRPr sz="1440" b="1"/>
            </a:lvl8pPr>
            <a:lvl9pPr marL="3290386" indent="0">
              <a:buNone/>
              <a:defRPr sz="144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8"/>
            <a:ext cx="5386919" cy="3951288"/>
          </a:xfrm>
        </p:spPr>
        <p:txBody>
          <a:bodyPr/>
          <a:lstStyle>
            <a:lvl1pPr>
              <a:defRPr sz="2159"/>
            </a:lvl1pPr>
            <a:lvl2pPr>
              <a:defRPr sz="1799"/>
            </a:lvl2pPr>
            <a:lvl3pPr>
              <a:defRPr sz="1529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439" y="1535123"/>
            <a:ext cx="5389035" cy="639763"/>
          </a:xfrm>
        </p:spPr>
        <p:txBody>
          <a:bodyPr anchor="b"/>
          <a:lstStyle>
            <a:lvl1pPr marL="0" indent="0">
              <a:buNone/>
              <a:defRPr sz="2159" b="1"/>
            </a:lvl1pPr>
            <a:lvl2pPr marL="411299" indent="0">
              <a:buNone/>
              <a:defRPr sz="1799" b="1"/>
            </a:lvl2pPr>
            <a:lvl3pPr marL="822596" indent="0">
              <a:buNone/>
              <a:defRPr sz="1529" b="1"/>
            </a:lvl3pPr>
            <a:lvl4pPr marL="1233895" indent="0">
              <a:buNone/>
              <a:defRPr sz="1440" b="1"/>
            </a:lvl4pPr>
            <a:lvl5pPr marL="1645193" indent="0">
              <a:buNone/>
              <a:defRPr sz="1440" b="1"/>
            </a:lvl5pPr>
            <a:lvl6pPr marL="2056492" indent="0">
              <a:buNone/>
              <a:defRPr sz="1440" b="1"/>
            </a:lvl6pPr>
            <a:lvl7pPr marL="2467789" indent="0">
              <a:buNone/>
              <a:defRPr sz="1440" b="1"/>
            </a:lvl7pPr>
            <a:lvl8pPr marL="2879088" indent="0">
              <a:buNone/>
              <a:defRPr sz="1440" b="1"/>
            </a:lvl8pPr>
            <a:lvl9pPr marL="3290386" indent="0">
              <a:buNone/>
              <a:defRPr sz="144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439" y="2174878"/>
            <a:ext cx="5389035" cy="3951288"/>
          </a:xfrm>
        </p:spPr>
        <p:txBody>
          <a:bodyPr/>
          <a:lstStyle>
            <a:lvl1pPr>
              <a:defRPr sz="2159"/>
            </a:lvl1pPr>
            <a:lvl2pPr>
              <a:defRPr sz="1799"/>
            </a:lvl2pPr>
            <a:lvl3pPr>
              <a:defRPr sz="1529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87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999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宋体" pitchFamily="2" charset="-122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95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520" y="160346"/>
            <a:ext cx="11496856" cy="792161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20564" y="1104901"/>
            <a:ext cx="11477811" cy="5564459"/>
          </a:xfrm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Ø"/>
              <a:defRPr/>
            </a:lvl1pPr>
            <a:lvl2pPr>
              <a:lnSpc>
                <a:spcPct val="130000"/>
              </a:lnSpc>
              <a:buFont typeface="Wingdings" pitchFamily="2" charset="2"/>
              <a:buChar char="p"/>
              <a:defRPr/>
            </a:lvl2pPr>
            <a:lvl3pPr>
              <a:lnSpc>
                <a:spcPct val="130000"/>
              </a:lnSpc>
              <a:buFont typeface="Wingdings" pitchFamily="2" charset="2"/>
              <a:buChar char="ü"/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035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545983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413E3-6C5B-2F44-893E-66CB1CD2F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B4AD7B-8C03-AB49-AEE2-6F63F6F94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32530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9" descr="d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" y="6224690"/>
            <a:ext cx="12199936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69796" y="6438901"/>
            <a:ext cx="2498782" cy="23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83" tIns="36042" rIns="72083" bIns="36042">
            <a:spAutoFit/>
          </a:bodyPr>
          <a:lstStyle/>
          <a:p>
            <a:pPr defTabSz="721201" eaLnBrk="0" hangingPunct="0">
              <a:defRPr/>
            </a:pPr>
            <a:r>
              <a:rPr lang="en-US" altLang="zh-CN" sz="1080" dirty="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TECHNOLOGIES CO., LTD.</a:t>
            </a:r>
            <a:endParaRPr lang="en-US" altLang="zh-CN" sz="1889" dirty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5124" name="Picture 9" descr="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11413" y="6399318"/>
            <a:ext cx="1748971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1465" y="6489800"/>
            <a:ext cx="2796447" cy="45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080" smtClean="0">
                <a:solidFill>
                  <a:srgbClr val="000000"/>
                </a:solidFill>
                <a:latin typeface="FrutigerNext LT Bold" pitchFamily="1" charset="0"/>
                <a:ea typeface="MS PGothic" pitchFamily="34" charset="-128"/>
              </a:defRPr>
            </a:lvl1pPr>
          </a:lstStyle>
          <a:p>
            <a:fld id="{54F3100C-EB21-4948-BC96-CAC85E4C60BF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12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264921" y="181207"/>
            <a:ext cx="11518281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27" tIns="40064" rIns="80127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89841" y="6438901"/>
            <a:ext cx="1411888" cy="2389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72054" tIns="36025" rIns="72054" bIns="36025">
            <a:spAutoFit/>
          </a:bodyPr>
          <a:lstStyle/>
          <a:p>
            <a:pPr defTabSz="721201" eaLnBrk="0" hangingPunct="0">
              <a:defRPr/>
            </a:pPr>
            <a:r>
              <a:rPr lang="en-US" altLang="zh-CN" sz="1080" dirty="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4100" y="528640"/>
            <a:ext cx="2459984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83" tIns="36042" rIns="72083" bIns="36042"/>
          <a:lstStyle/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英文标题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:32-35pt  </a:t>
            </a: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颜色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 R153 G0 B0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内部使用字体 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: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990" dirty="0" err="1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FrutigerNext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 LT Medium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外部使用字体 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: Arial</a:t>
            </a:r>
          </a:p>
          <a:p>
            <a:pPr algn="r" defTabSz="721201">
              <a:lnSpc>
                <a:spcPct val="7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中文标题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:30-32pt  </a:t>
            </a: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颜色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 R153 G0 B0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字体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黑体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英文正文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:20-22pt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子目录 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(2-5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级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) :18pt  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颜色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黑色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内部使用字体 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: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990" dirty="0" err="1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FrutigerNext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 LT Regular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外部使用字体 </a:t>
            </a:r>
            <a:r>
              <a:rPr lang="en-US" altLang="zh-CN" sz="990" dirty="0">
                <a:solidFill>
                  <a:srgbClr val="FFFFFF"/>
                </a:solidFill>
                <a:latin typeface="FrutigerNext LT Regular" pitchFamily="34" charset="0"/>
                <a:ea typeface="华文细黑" pitchFamily="2" charset="-122"/>
              </a:rPr>
              <a:t>: Arial</a:t>
            </a:r>
          </a:p>
          <a:p>
            <a:pPr algn="r" defTabSz="721201">
              <a:lnSpc>
                <a:spcPct val="7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中文正文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:18-20pt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子目录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(2-5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级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):18pt </a:t>
            </a: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颜色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黑色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字体</a:t>
            </a:r>
            <a:r>
              <a:rPr lang="en-US" altLang="zh-CN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:</a:t>
            </a:r>
            <a:r>
              <a:rPr lang="zh-CN" altLang="en-US" sz="990" dirty="0">
                <a:solidFill>
                  <a:srgbClr val="FFFFFF"/>
                </a:solidFill>
                <a:latin typeface="Arial" charset="0"/>
                <a:ea typeface="华文细黑" pitchFamily="2" charset="-122"/>
              </a:rPr>
              <a:t>细黑体 </a:t>
            </a: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Arial" charset="0"/>
              <a:ea typeface="华文细黑" pitchFamily="2" charset="-122"/>
            </a:endParaRPr>
          </a:p>
          <a:p>
            <a:pPr algn="r"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990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66666" y="1423990"/>
            <a:ext cx="139822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83" tIns="36042" rIns="72083" bIns="36042"/>
          <a:lstStyle/>
          <a:p>
            <a:pPr defTabSz="721201">
              <a:lnSpc>
                <a:spcPct val="120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配色参考方案：</a:t>
            </a:r>
          </a:p>
          <a:p>
            <a:pPr defTabSz="721201">
              <a:lnSpc>
                <a:spcPct val="120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建议同一页面内不超过四种颜色，以下是</a:t>
            </a:r>
            <a:r>
              <a:rPr lang="en-US" altLang="zh-CN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13</a:t>
            </a:r>
            <a:r>
              <a:rPr lang="zh-CN" altLang="en-US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组配色方案，同一页面内只选择一组使用。（仅供参考）</a:t>
            </a: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66666" y="-61909"/>
            <a:ext cx="139822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83" tIns="36042" rIns="72083" bIns="36042"/>
          <a:lstStyle/>
          <a:p>
            <a:pPr defTabSz="721201">
              <a:lnSpc>
                <a:spcPct val="120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客户或者合作伙伴的标志放在右上角</a:t>
            </a:r>
            <a:r>
              <a:rPr lang="en-US" altLang="zh-CN" sz="990" dirty="0">
                <a:solidFill>
                  <a:srgbClr val="FFFFFF"/>
                </a:solidFill>
                <a:latin typeface="华文细黑" pitchFamily="2" charset="-122"/>
                <a:ea typeface="华文细黑" pitchFamily="2" charset="-122"/>
              </a:rPr>
              <a:t>.</a:t>
            </a: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  <a:p>
            <a:pPr defTabSz="721201">
              <a:lnSpc>
                <a:spcPct val="125000"/>
              </a:lnSpc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990" dirty="0">
              <a:solidFill>
                <a:srgbClr val="FFFFFF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131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4921" y="1196752"/>
            <a:ext cx="1151828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0" rIns="80141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58713" y="5043008"/>
            <a:ext cx="1226819" cy="26310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82248" tIns="41125" rIns="82248" bIns="41125" anchor="ctr">
            <a:spAutoFit/>
          </a:bodyPr>
          <a:lstStyle/>
          <a:p>
            <a:pPr>
              <a:defRPr/>
            </a:pPr>
            <a:endParaRPr lang="zh-CN" altLang="en-US" sz="1170" dirty="0">
              <a:solidFill>
                <a:srgbClr val="FFFFFF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grpSp>
        <p:nvGrpSpPr>
          <p:cNvPr id="5133" name="Group 81"/>
          <p:cNvGrpSpPr>
            <a:grpSpLocks/>
          </p:cNvGrpSpPr>
          <p:nvPr/>
        </p:nvGrpSpPr>
        <p:grpSpPr bwMode="auto">
          <a:xfrm>
            <a:off x="12472918" y="3789371"/>
            <a:ext cx="987169" cy="182563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4" name="Group 86"/>
          <p:cNvGrpSpPr>
            <a:grpSpLocks/>
          </p:cNvGrpSpPr>
          <p:nvPr/>
        </p:nvGrpSpPr>
        <p:grpSpPr bwMode="auto">
          <a:xfrm>
            <a:off x="12472918" y="4005269"/>
            <a:ext cx="987169" cy="182563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5" name="Group 91"/>
          <p:cNvGrpSpPr>
            <a:grpSpLocks/>
          </p:cNvGrpSpPr>
          <p:nvPr/>
        </p:nvGrpSpPr>
        <p:grpSpPr bwMode="auto">
          <a:xfrm>
            <a:off x="12472918" y="4221240"/>
            <a:ext cx="987169" cy="182563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6" name="Group 96"/>
          <p:cNvGrpSpPr>
            <a:grpSpLocks/>
          </p:cNvGrpSpPr>
          <p:nvPr/>
        </p:nvGrpSpPr>
        <p:grpSpPr bwMode="auto">
          <a:xfrm>
            <a:off x="12472918" y="3573464"/>
            <a:ext cx="987169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7" name="Group 101"/>
          <p:cNvGrpSpPr>
            <a:grpSpLocks/>
          </p:cNvGrpSpPr>
          <p:nvPr/>
        </p:nvGrpSpPr>
        <p:grpSpPr bwMode="auto">
          <a:xfrm>
            <a:off x="12472918" y="4581629"/>
            <a:ext cx="987169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8" name="Group 106"/>
          <p:cNvGrpSpPr>
            <a:grpSpLocks/>
          </p:cNvGrpSpPr>
          <p:nvPr/>
        </p:nvGrpSpPr>
        <p:grpSpPr bwMode="auto">
          <a:xfrm>
            <a:off x="12472918" y="4797528"/>
            <a:ext cx="987169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39" name="Group 111"/>
          <p:cNvGrpSpPr>
            <a:grpSpLocks/>
          </p:cNvGrpSpPr>
          <p:nvPr/>
        </p:nvGrpSpPr>
        <p:grpSpPr bwMode="auto">
          <a:xfrm>
            <a:off x="12472918" y="5013429"/>
            <a:ext cx="987169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0" name="Group 116"/>
          <p:cNvGrpSpPr>
            <a:grpSpLocks/>
          </p:cNvGrpSpPr>
          <p:nvPr/>
        </p:nvGrpSpPr>
        <p:grpSpPr bwMode="auto">
          <a:xfrm>
            <a:off x="12472918" y="5373765"/>
            <a:ext cx="987169" cy="182563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1" name="Group 121"/>
          <p:cNvGrpSpPr>
            <a:grpSpLocks/>
          </p:cNvGrpSpPr>
          <p:nvPr/>
        </p:nvGrpSpPr>
        <p:grpSpPr bwMode="auto">
          <a:xfrm>
            <a:off x="12472918" y="5589665"/>
            <a:ext cx="987169" cy="182563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2" name="Group 126"/>
          <p:cNvGrpSpPr>
            <a:grpSpLocks/>
          </p:cNvGrpSpPr>
          <p:nvPr/>
        </p:nvGrpSpPr>
        <p:grpSpPr bwMode="auto">
          <a:xfrm>
            <a:off x="12472918" y="5805564"/>
            <a:ext cx="987169" cy="182563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3" name="Group 131"/>
          <p:cNvGrpSpPr>
            <a:grpSpLocks/>
          </p:cNvGrpSpPr>
          <p:nvPr/>
        </p:nvGrpSpPr>
        <p:grpSpPr bwMode="auto">
          <a:xfrm>
            <a:off x="12472918" y="6165954"/>
            <a:ext cx="987169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4" name="Group 136"/>
          <p:cNvGrpSpPr>
            <a:grpSpLocks/>
          </p:cNvGrpSpPr>
          <p:nvPr/>
        </p:nvGrpSpPr>
        <p:grpSpPr bwMode="auto">
          <a:xfrm>
            <a:off x="12472918" y="6391378"/>
            <a:ext cx="987169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5145" name="Group 141"/>
          <p:cNvGrpSpPr>
            <a:grpSpLocks/>
          </p:cNvGrpSpPr>
          <p:nvPr/>
        </p:nvGrpSpPr>
        <p:grpSpPr bwMode="auto">
          <a:xfrm>
            <a:off x="12472918" y="6615190"/>
            <a:ext cx="987169" cy="182563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170" dirty="0">
                <a:solidFill>
                  <a:srgbClr val="FFFFFF"/>
                </a:solidFill>
                <a:latin typeface="FrutigerNext LT Regular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62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721201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11299"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822596"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233895"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645193" algn="l" defTabSz="721201" rtl="0" eaLnBrk="1" fontAlgn="base" hangingPunct="1">
        <a:spcBef>
          <a:spcPct val="0"/>
        </a:spcBef>
        <a:spcAft>
          <a:spcPct val="0"/>
        </a:spcAft>
        <a:defRPr sz="2969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269915" indent="-269915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Clr>
          <a:schemeClr val="bg2"/>
        </a:buClr>
        <a:buSzPct val="60000"/>
        <a:buFont typeface="Wingdings" pitchFamily="2" charset="2"/>
        <a:buChar char="l"/>
        <a:defRPr sz="2800" b="0">
          <a:solidFill>
            <a:schemeClr val="tx1"/>
          </a:solidFill>
          <a:latin typeface="+mn-lt"/>
          <a:ea typeface="+mn-ea"/>
          <a:cs typeface="+mn-cs"/>
        </a:defRPr>
      </a:lvl1pPr>
      <a:lvl2pPr marL="586957" indent="-225643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p"/>
        <a:defRPr sz="2400">
          <a:solidFill>
            <a:schemeClr val="tx1"/>
          </a:solidFill>
          <a:latin typeface="+mn-lt"/>
          <a:ea typeface="+mn-ea"/>
        </a:defRPr>
      </a:lvl2pPr>
      <a:lvl3pPr marL="902570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2400">
          <a:solidFill>
            <a:schemeClr val="tx1"/>
          </a:solidFill>
          <a:latin typeface="FrutigerNext LT Light" pitchFamily="34" charset="0"/>
          <a:ea typeface="+mn-ea"/>
        </a:defRPr>
      </a:lvl3pPr>
      <a:lvl4pPr marL="1261031" indent="-179944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Char char="–"/>
        <a:defRPr sz="1800">
          <a:solidFill>
            <a:schemeClr val="tx1"/>
          </a:solidFill>
          <a:latin typeface="+mj-lt"/>
          <a:ea typeface="+mn-ea"/>
        </a:defRPr>
      </a:lvl4pPr>
      <a:lvl5pPr marL="1622342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5pPr>
      <a:lvl6pPr marL="2033642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080">
          <a:solidFill>
            <a:schemeClr val="tx1"/>
          </a:solidFill>
          <a:latin typeface="+mj-lt"/>
          <a:ea typeface="+mn-ea"/>
        </a:defRPr>
      </a:lvl6pPr>
      <a:lvl7pPr marL="2444939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080">
          <a:solidFill>
            <a:schemeClr val="tx1"/>
          </a:solidFill>
          <a:latin typeface="+mj-lt"/>
          <a:ea typeface="+mn-ea"/>
        </a:defRPr>
      </a:lvl7pPr>
      <a:lvl8pPr marL="2856239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080">
          <a:solidFill>
            <a:schemeClr val="tx1"/>
          </a:solidFill>
          <a:latin typeface="+mj-lt"/>
          <a:ea typeface="+mn-ea"/>
        </a:defRPr>
      </a:lvl8pPr>
      <a:lvl9pPr marL="3267536" indent="-181372" algn="l" defTabSz="721201" rtl="0" eaLnBrk="1" fontAlgn="base" hangingPunct="1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08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1pPr>
      <a:lvl2pPr marL="411299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2pPr>
      <a:lvl3pPr marL="822596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3pPr>
      <a:lvl4pPr marL="1233895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4pPr>
      <a:lvl5pPr marL="1645193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5pPr>
      <a:lvl6pPr marL="2056492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6pPr>
      <a:lvl7pPr marL="2467789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7pPr>
      <a:lvl8pPr marL="2879088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8pPr>
      <a:lvl9pPr marL="3290386" algn="l" defTabSz="822596" rtl="0" eaLnBrk="1" latinLnBrk="0" hangingPunct="1">
        <a:defRPr sz="15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ipads.se.sjtu.edu.cn/courses/os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7DF049-58CF-DF43-B9A7-DA8606AE6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01837"/>
          </a:xfrm>
        </p:spPr>
        <p:txBody>
          <a:bodyPr/>
          <a:lstStyle/>
          <a:p>
            <a:r>
              <a:rPr kumimoji="1" lang="zh-CN" altLang="en-US" dirty="0"/>
              <a:t>操作系统的前世今生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D8F6DB1-D1F1-454E-8966-C9D68FBDA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66962"/>
          </a:xfrm>
        </p:spPr>
        <p:txBody>
          <a:bodyPr/>
          <a:lstStyle/>
          <a:p>
            <a:r>
              <a:rPr kumimoji="1" lang="zh-CN" altLang="en-US" sz="3200" dirty="0"/>
              <a:t>陈海波</a:t>
            </a:r>
            <a:endParaRPr kumimoji="1" lang="en-US" altLang="zh-CN" sz="3200" dirty="0"/>
          </a:p>
          <a:p>
            <a:r>
              <a:rPr kumimoji="1" lang="zh-CN" altLang="en-US" sz="3200" dirty="0"/>
              <a:t>上海交通大学并行与分布式系统研究所</a:t>
            </a:r>
            <a:endParaRPr kumimoji="1" lang="en-US" altLang="zh-CN" sz="3200" dirty="0"/>
          </a:p>
          <a:p>
            <a:r>
              <a:rPr kumimoji="1" lang="en-US" altLang="zh-CN" sz="3200" dirty="0"/>
              <a:t>http://</a:t>
            </a:r>
            <a:r>
              <a:rPr kumimoji="1" lang="en-US" altLang="zh-CN" sz="3200" dirty="0" err="1"/>
              <a:t>ipads.se.sjtu.edu.cn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haibo_chen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119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A51DDF-5029-D841-AC51-9ECCB56E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921" y="1324674"/>
            <a:ext cx="6493133" cy="4525963"/>
          </a:xfrm>
        </p:spPr>
        <p:txBody>
          <a:bodyPr>
            <a:normAutofit/>
          </a:bodyPr>
          <a:lstStyle/>
          <a:p>
            <a:r>
              <a:rPr lang="zh-CN" altLang="en-US" sz="2160"/>
              <a:t>例子</a:t>
            </a:r>
            <a:r>
              <a:rPr lang="en-US" altLang="zh-CN" sz="2160"/>
              <a:t>1</a:t>
            </a:r>
            <a:r>
              <a:rPr lang="zh-CN" altLang="en-US" sz="2160"/>
              <a:t>：</a:t>
            </a:r>
            <a:r>
              <a:rPr lang="en-US" altLang="zh-CN" sz="2160"/>
              <a:t>2018</a:t>
            </a:r>
            <a:r>
              <a:rPr lang="zh-CN" altLang="en-US" sz="2160"/>
              <a:t>年</a:t>
            </a:r>
            <a:r>
              <a:rPr lang="en-US" altLang="zh-CN" sz="2160"/>
              <a:t>10</a:t>
            </a:r>
            <a:r>
              <a:rPr lang="zh-CN" altLang="en-US" sz="2160"/>
              <a:t>月起 </a:t>
            </a:r>
            <a:r>
              <a:rPr lang="en-US" altLang="zh-CN" sz="2160"/>
              <a:t>Google</a:t>
            </a:r>
            <a:r>
              <a:rPr lang="zh-CN" altLang="en-US" sz="2160"/>
              <a:t>正式对欧盟区域的</a:t>
            </a:r>
            <a:r>
              <a:rPr lang="en-US" altLang="zh-CN" sz="2160"/>
              <a:t>Android</a:t>
            </a:r>
            <a:r>
              <a:rPr lang="zh-CN" altLang="en-US" sz="2160"/>
              <a:t>进行收费，初步高达</a:t>
            </a:r>
            <a:r>
              <a:rPr lang="en-US" altLang="zh-CN" sz="2160"/>
              <a:t>40</a:t>
            </a:r>
            <a:r>
              <a:rPr lang="zh-CN" altLang="en-US" sz="2160"/>
              <a:t>美元每设备</a:t>
            </a:r>
            <a:endParaRPr lang="en-US" altLang="zh-CN" sz="2160"/>
          </a:p>
          <a:p>
            <a:endParaRPr lang="en-US" altLang="zh-CN" sz="2160"/>
          </a:p>
          <a:p>
            <a:r>
              <a:rPr lang="zh-CN" altLang="en-US" sz="2160"/>
              <a:t>例子</a:t>
            </a:r>
            <a:r>
              <a:rPr lang="en-US" altLang="zh-CN" sz="2160"/>
              <a:t>2</a:t>
            </a:r>
            <a:r>
              <a:rPr lang="zh-CN" altLang="en-US" sz="2160"/>
              <a:t>： </a:t>
            </a:r>
            <a:r>
              <a:rPr lang="en-US" altLang="zh-CN" sz="2160"/>
              <a:t>2018</a:t>
            </a:r>
            <a:r>
              <a:rPr lang="zh-CN" altLang="en-US" sz="2160"/>
              <a:t>年</a:t>
            </a:r>
            <a:r>
              <a:rPr lang="en-US" altLang="zh-CN" sz="2160"/>
              <a:t>10</a:t>
            </a:r>
            <a:r>
              <a:rPr lang="zh-CN" altLang="en-US" sz="2160"/>
              <a:t>月 </a:t>
            </a:r>
            <a:r>
              <a:rPr lang="en-US" altLang="zh-CN" sz="2160"/>
              <a:t>IBM 340</a:t>
            </a:r>
            <a:r>
              <a:rPr lang="zh-CN" altLang="en-US" sz="2160"/>
              <a:t>亿美元收购</a:t>
            </a:r>
            <a:r>
              <a:rPr lang="en-US" altLang="zh-CN" sz="2160"/>
              <a:t>RedHat</a:t>
            </a:r>
            <a:r>
              <a:rPr lang="zh-CN" altLang="en-US" sz="2160"/>
              <a:t>，构筑其云计算竞争力</a:t>
            </a:r>
            <a:endParaRPr lang="en-US" altLang="zh-CN" sz="2160"/>
          </a:p>
          <a:p>
            <a:endParaRPr lang="zh-CN" altLang="en-US" sz="1080">
              <a:latin typeface="Times"/>
              <a:ea typeface="Times"/>
              <a:cs typeface="Times"/>
              <a:sym typeface="Times"/>
            </a:endParaRPr>
          </a:p>
          <a:p>
            <a:r>
              <a:rPr lang="zh-CN" altLang="en-US" sz="2160"/>
              <a:t>例子</a:t>
            </a:r>
            <a:r>
              <a:rPr lang="en-US" altLang="zh-CN" sz="2160"/>
              <a:t>3</a:t>
            </a:r>
            <a:r>
              <a:rPr lang="zh-CN" altLang="en-US" sz="2160"/>
              <a:t>：</a:t>
            </a:r>
            <a:r>
              <a:rPr lang="en-US" altLang="zh-CN" sz="2160"/>
              <a:t>2016</a:t>
            </a:r>
            <a:r>
              <a:rPr lang="zh-CN" altLang="en-US" sz="2160"/>
              <a:t>年起谷歌投入</a:t>
            </a:r>
            <a:r>
              <a:rPr lang="en-US" altLang="zh-CN" sz="2160"/>
              <a:t>600+</a:t>
            </a:r>
            <a:r>
              <a:rPr lang="zh-CN" altLang="en-US" sz="2160"/>
              <a:t>人力，数十亿美元，研发面向智能端设备的自研</a:t>
            </a:r>
            <a:r>
              <a:rPr lang="en-US" altLang="zh-CN" sz="2160"/>
              <a:t>OS Fuchsia</a:t>
            </a:r>
            <a:endParaRPr lang="zh-CN" altLang="en-US" sz="2160"/>
          </a:p>
          <a:p>
            <a:endParaRPr kumimoji="1" lang="zh-CN" altLang="en-US" sz="216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4EB7A6-92C6-EF49-9FFC-127B0CBE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趋势</a:t>
            </a:r>
            <a:r>
              <a:rPr lang="en-US" altLang="zh-CN"/>
              <a:t>-1</a:t>
            </a:r>
            <a:r>
              <a:rPr lang="zh-CN" altLang="en-US"/>
              <a:t>：从封闭到开放，再到封闭</a:t>
            </a:r>
            <a:endParaRPr kumimoji="1" lang="zh-CN" alt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15B3D35-8AB1-494E-8A70-F0307E72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054" y="1326607"/>
            <a:ext cx="5402231" cy="1255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08ADEEC-568F-9946-81CA-C758C2067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419" y="3147864"/>
            <a:ext cx="7196581" cy="879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63F664B-196B-DE41-BF5A-9628D1B6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54" y="4515177"/>
            <a:ext cx="3197155" cy="179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F540F5E-5959-6940-9899-A910D3B6A317}"/>
              </a:ext>
            </a:extLst>
          </p:cNvPr>
          <p:cNvSpPr txBox="1"/>
          <p:nvPr/>
        </p:nvSpPr>
        <p:spPr>
          <a:xfrm>
            <a:off x="505699" y="5334848"/>
            <a:ext cx="551836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操作系统并不是免费的午餐，</a:t>
            </a:r>
            <a:endParaRPr lang="en-US" altLang="zh-CN" sz="288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而是构筑与控制生态的黑土地</a:t>
            </a:r>
          </a:p>
        </p:txBody>
      </p:sp>
    </p:spTree>
    <p:extLst>
      <p:ext uri="{BB962C8B-B14F-4D97-AF65-F5344CB8AC3E}">
        <p14:creationId xmlns:p14="http://schemas.microsoft.com/office/powerpoint/2010/main" val="12019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62A099-0AE8-8A47-B1C5-94A555212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32" y="3107372"/>
            <a:ext cx="10122336" cy="2678699"/>
          </a:xfrm>
        </p:spPr>
        <p:txBody>
          <a:bodyPr>
            <a:noAutofit/>
          </a:bodyPr>
          <a:lstStyle/>
          <a:p>
            <a:r>
              <a:rPr kumimoji="1" lang="zh-CN" altLang="en-US" sz="2160" dirty="0"/>
              <a:t>专用 </a:t>
            </a:r>
            <a:r>
              <a:rPr kumimoji="1" lang="en-US" altLang="zh-CN" sz="2160" dirty="0"/>
              <a:t>→ </a:t>
            </a:r>
            <a:r>
              <a:rPr kumimoji="1" lang="zh-CN" altLang="en-US" sz="2160" dirty="0"/>
              <a:t>通用 </a:t>
            </a:r>
            <a:r>
              <a:rPr kumimoji="1" lang="en-US" altLang="zh-CN" sz="2160" dirty="0"/>
              <a:t>→ </a:t>
            </a:r>
            <a:r>
              <a:rPr kumimoji="1" lang="zh-CN" altLang="en-US" sz="2160" dirty="0"/>
              <a:t>专用（领域定制化）</a:t>
            </a:r>
          </a:p>
          <a:p>
            <a:pPr lvl="1"/>
            <a:r>
              <a:rPr kumimoji="1" lang="zh-CN" altLang="en-US" sz="1920" dirty="0"/>
              <a:t>传统操作系统不能满足实时、安全、可信等需求</a:t>
            </a:r>
            <a:endParaRPr kumimoji="1" lang="en-US" altLang="zh-CN" sz="1920" dirty="0"/>
          </a:p>
          <a:p>
            <a:pPr lvl="1"/>
            <a:r>
              <a:rPr kumimoji="1" lang="zh-CN" altLang="en-US" sz="1920" dirty="0"/>
              <a:t>从通用计算走向领域计算，各种</a:t>
            </a:r>
            <a:r>
              <a:rPr kumimoji="1" lang="en-US" altLang="zh-CN" sz="1920" dirty="0" err="1"/>
              <a:t>xPU</a:t>
            </a:r>
            <a:r>
              <a:rPr kumimoji="1" lang="zh-CN" altLang="en-US" sz="1920" dirty="0"/>
              <a:t>不断繁荣 </a:t>
            </a:r>
            <a:r>
              <a:rPr kumimoji="1" lang="en-US" altLang="zh-CN" sz="1920" dirty="0"/>
              <a:t>GPU</a:t>
            </a:r>
            <a:r>
              <a:rPr kumimoji="1" lang="zh-CN" altLang="en-US" sz="1920" dirty="0"/>
              <a:t>、</a:t>
            </a:r>
            <a:r>
              <a:rPr kumimoji="1" lang="en-US" altLang="zh-CN" sz="1920" dirty="0"/>
              <a:t>TPU</a:t>
            </a:r>
            <a:r>
              <a:rPr kumimoji="1" lang="zh-CN" altLang="en-US" sz="1920" dirty="0"/>
              <a:t>、</a:t>
            </a:r>
            <a:r>
              <a:rPr kumimoji="1" lang="en-US" altLang="zh-CN" sz="1920" dirty="0"/>
              <a:t>NPU</a:t>
            </a:r>
            <a:r>
              <a:rPr kumimoji="1" lang="zh-CN" altLang="en-US" sz="1920" dirty="0"/>
              <a:t>、</a:t>
            </a:r>
            <a:r>
              <a:rPr kumimoji="1" lang="en-US" altLang="zh-CN" sz="1920" dirty="0"/>
              <a:t>IPU</a:t>
            </a:r>
            <a:r>
              <a:rPr kumimoji="1" lang="zh-CN" altLang="en-US" sz="1920" dirty="0"/>
              <a:t>等</a:t>
            </a:r>
            <a:endParaRPr kumimoji="1" lang="en-US" altLang="zh-CN" sz="1920" dirty="0"/>
          </a:p>
          <a:p>
            <a:pPr lvl="1"/>
            <a:r>
              <a:rPr kumimoji="1" lang="zh-CN" altLang="en-US" sz="1920" dirty="0"/>
              <a:t>智能存储、存算一体、非易失内存、内存与持久存储走向融合</a:t>
            </a:r>
            <a:endParaRPr kumimoji="1" lang="en-US" altLang="zh-CN" sz="1920" dirty="0"/>
          </a:p>
          <a:p>
            <a:pPr lvl="1"/>
            <a:r>
              <a:rPr kumimoji="1" lang="zh-CN" altLang="en-US" sz="1920" dirty="0"/>
              <a:t>数据中心网络：</a:t>
            </a:r>
            <a:r>
              <a:rPr kumimoji="1" lang="en-US" altLang="zh-CN" sz="1920" dirty="0" err="1"/>
              <a:t>Infiniband</a:t>
            </a:r>
            <a:r>
              <a:rPr kumimoji="1" lang="zh-CN" altLang="en-US" sz="1920" dirty="0"/>
              <a:t>等网络走向纳秒级时延</a:t>
            </a:r>
          </a:p>
          <a:p>
            <a:pPr lvl="1"/>
            <a:r>
              <a:rPr kumimoji="1" lang="zh-CN" altLang="en-US" sz="1920" dirty="0"/>
              <a:t>广域网络：</a:t>
            </a:r>
            <a:r>
              <a:rPr kumimoji="1" lang="en-US" altLang="zh-CN" sz="1920" dirty="0"/>
              <a:t>5G</a:t>
            </a:r>
            <a:r>
              <a:rPr kumimoji="1" lang="zh-CN" altLang="en-US" sz="1920" dirty="0"/>
              <a:t>大连接、低时延、高可靠使能新型高吞吐、低时延广域计算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808AC4-3E37-1A47-8B70-62F5D0EA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18281" cy="871537"/>
          </a:xfrm>
        </p:spPr>
        <p:txBody>
          <a:bodyPr>
            <a:normAutofit/>
          </a:bodyPr>
          <a:lstStyle/>
          <a:p>
            <a:r>
              <a:rPr kumimoji="1" lang="zh-CN" altLang="en-US"/>
              <a:t>趋势</a:t>
            </a:r>
            <a:r>
              <a:rPr kumimoji="1" lang="en-US" altLang="zh-CN"/>
              <a:t>-2</a:t>
            </a:r>
            <a:r>
              <a:rPr kumimoji="1" lang="zh-CN" altLang="en-US"/>
              <a:t>：从专用到通用，再到专用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48C5B5-B6A3-FD48-BA1A-5960110A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40" y="1245820"/>
            <a:ext cx="9547651" cy="16967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A1634E-992B-F442-BDA2-AF2E2DAA5562}"/>
              </a:ext>
            </a:extLst>
          </p:cNvPr>
          <p:cNvSpPr txBox="1"/>
          <p:nvPr/>
        </p:nvSpPr>
        <p:spPr>
          <a:xfrm>
            <a:off x="1950228" y="5950902"/>
            <a:ext cx="786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操作系统的类型和数量均会大幅增加</a:t>
            </a:r>
          </a:p>
        </p:txBody>
      </p:sp>
    </p:spTree>
    <p:extLst>
      <p:ext uri="{BB962C8B-B14F-4D97-AF65-F5344CB8AC3E}">
        <p14:creationId xmlns:p14="http://schemas.microsoft.com/office/powerpoint/2010/main" val="236751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2C4DD-EFAA-9642-8E66-113FD91A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趋势</a:t>
            </a:r>
            <a:r>
              <a:rPr kumimoji="1" lang="en-US" altLang="zh-CN" dirty="0"/>
              <a:t>-3</a:t>
            </a:r>
            <a:r>
              <a:rPr kumimoji="1" lang="zh-CN" altLang="en-US" dirty="0"/>
              <a:t>：从简单到复杂，到更复杂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F3A870-59D6-9741-97FC-4819A789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907024-8742-2948-966A-1A1AD7EFF413}"/>
              </a:ext>
            </a:extLst>
          </p:cNvPr>
          <p:cNvSpPr/>
          <p:nvPr/>
        </p:nvSpPr>
        <p:spPr>
          <a:xfrm>
            <a:off x="871300" y="1294744"/>
            <a:ext cx="5486400" cy="9142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160" dirty="0"/>
              <a:t>Linux</a:t>
            </a:r>
            <a:r>
              <a:rPr lang="zh-CN" altLang="en-US" sz="2160" dirty="0"/>
              <a:t>代码规模已超过</a:t>
            </a:r>
            <a:r>
              <a:rPr lang="en-US" altLang="zh-CN" sz="2160" dirty="0"/>
              <a:t>2000</a:t>
            </a:r>
            <a:r>
              <a:rPr lang="zh-CN" altLang="en-US" sz="2160" dirty="0"/>
              <a:t>万行</a:t>
            </a:r>
            <a:endParaRPr lang="en-US" altLang="zh-CN" sz="216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160" dirty="0"/>
              <a:t>仍然以每年</a:t>
            </a:r>
            <a:r>
              <a:rPr lang="en-US" altLang="zh-CN" sz="2160" dirty="0"/>
              <a:t>200</a:t>
            </a:r>
            <a:r>
              <a:rPr lang="zh-CN" altLang="en-US" sz="2160" dirty="0"/>
              <a:t>万行的数量在增加</a:t>
            </a:r>
            <a:r>
              <a:rPr lang="en-US" altLang="zh-CN" sz="2160" dirty="0"/>
              <a:t>/</a:t>
            </a:r>
            <a:r>
              <a:rPr lang="zh-CN" altLang="en-US" sz="2160" dirty="0"/>
              <a:t>更新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E612FA-972C-9048-A654-7BEB20F4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00" y="2768352"/>
            <a:ext cx="9321950" cy="30255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E8795E-3770-8B4B-9D17-AE3F9C6B62C9}"/>
              </a:ext>
            </a:extLst>
          </p:cNvPr>
          <p:cNvSpPr txBox="1"/>
          <p:nvPr/>
        </p:nvSpPr>
        <p:spPr>
          <a:xfrm>
            <a:off x="4110633" y="6039285"/>
            <a:ext cx="319715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40" b="1" dirty="0">
                <a:latin typeface="SimSun" panose="02010600030101010101" pitchFamily="2" charset="-122"/>
                <a:ea typeface="SimSun" panose="02010600030101010101" pitchFamily="2" charset="-122"/>
              </a:rPr>
              <a:t>Linux</a:t>
            </a:r>
            <a:r>
              <a:rPr kumimoji="1" lang="zh-CN" altLang="en-US" sz="1440" b="1" dirty="0">
                <a:latin typeface="SimSun" panose="02010600030101010101" pitchFamily="2" charset="-122"/>
                <a:ea typeface="SimSun" panose="02010600030101010101" pitchFamily="2" charset="-122"/>
              </a:rPr>
              <a:t>版本号</a:t>
            </a:r>
          </a:p>
        </p:txBody>
      </p:sp>
    </p:spTree>
    <p:extLst>
      <p:ext uri="{BB962C8B-B14F-4D97-AF65-F5344CB8AC3E}">
        <p14:creationId xmlns:p14="http://schemas.microsoft.com/office/powerpoint/2010/main" val="117249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921" y="181207"/>
            <a:ext cx="11518281" cy="871537"/>
          </a:xfrm>
        </p:spPr>
        <p:txBody>
          <a:bodyPr/>
          <a:lstStyle/>
          <a:p>
            <a:r>
              <a:rPr kumimoji="1" lang="zh-CN" altLang="en-US" sz="2800"/>
              <a:t>一个芯片上的</a:t>
            </a:r>
            <a:r>
              <a:rPr kumimoji="1" lang="en-US" altLang="zh-CN" sz="2800"/>
              <a:t>OS</a:t>
            </a:r>
            <a:r>
              <a:rPr kumimoji="1" lang="zh-CN" altLang="en-US"/>
              <a:t>不是</a:t>
            </a:r>
            <a:r>
              <a:rPr kumimoji="1" lang="zh-CN" altLang="en-US" sz="2800"/>
              <a:t>一个单一</a:t>
            </a:r>
            <a:r>
              <a:rPr kumimoji="1" lang="en-US" altLang="zh-CN" sz="2800"/>
              <a:t>OS</a:t>
            </a:r>
            <a:r>
              <a:rPr kumimoji="1" lang="zh-CN" altLang="en-US" sz="2800"/>
              <a:t>，</a:t>
            </a:r>
            <a:r>
              <a:rPr kumimoji="1" lang="zh-CN" altLang="en-US"/>
              <a:t>而是</a:t>
            </a:r>
            <a:r>
              <a:rPr kumimoji="1" lang="zh-CN" altLang="en-US" sz="2800"/>
              <a:t>一组</a:t>
            </a:r>
            <a:r>
              <a:rPr kumimoji="1" lang="en-US" altLang="zh-CN" sz="2800"/>
              <a:t>OS</a:t>
            </a:r>
            <a:endParaRPr kumimoji="1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4921" y="1196752"/>
            <a:ext cx="6911199" cy="4752528"/>
          </a:xfrm>
        </p:spPr>
        <p:txBody>
          <a:bodyPr/>
          <a:lstStyle/>
          <a:p>
            <a:r>
              <a:rPr lang="zh-CN" altLang="en-US" dirty="0"/>
              <a:t>复杂硬件</a:t>
            </a:r>
            <a:r>
              <a:rPr lang="en-US" dirty="0"/>
              <a:t>:</a:t>
            </a:r>
            <a:r>
              <a:rPr lang="zh-CN" altLang="en-US" dirty="0"/>
              <a:t> 芯片上的数据中心</a:t>
            </a:r>
            <a:endParaRPr lang="en-US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/>
              <a:t>异构计算</a:t>
            </a:r>
            <a:endParaRPr lang="en-US" sz="2400" dirty="0"/>
          </a:p>
          <a:p>
            <a:pPr lvl="2"/>
            <a:r>
              <a:rPr lang="en-US" dirty="0"/>
              <a:t>ARM: </a:t>
            </a:r>
            <a:r>
              <a:rPr lang="zh-CN" altLang="en-US" dirty="0"/>
              <a:t>大小核</a:t>
            </a:r>
            <a:r>
              <a:rPr lang="en-US" altLang="zh-CN" dirty="0"/>
              <a:t>(</a:t>
            </a:r>
            <a:r>
              <a:rPr lang="en-US" dirty="0" err="1"/>
              <a:t>big.medium.little</a:t>
            </a:r>
            <a:r>
              <a:rPr lang="en-US" altLang="zh-CN" dirty="0"/>
              <a:t>)</a:t>
            </a:r>
            <a:r>
              <a:rPr lang="zh-CN" altLang="en-US" dirty="0"/>
              <a:t> 设计</a:t>
            </a:r>
            <a:r>
              <a:rPr lang="en-US" dirty="0"/>
              <a:t>, </a:t>
            </a:r>
            <a:r>
              <a:rPr lang="zh-CN" altLang="en-US" dirty="0"/>
              <a:t>加速器</a:t>
            </a:r>
            <a:endParaRPr lang="en-US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/>
              <a:t>新型可编程设备</a:t>
            </a:r>
            <a:r>
              <a:rPr lang="en-US" sz="2400" dirty="0"/>
              <a:t> (</a:t>
            </a:r>
            <a:r>
              <a:rPr lang="zh-CN" altLang="en-US" sz="2400" dirty="0"/>
              <a:t>智能网卡</a:t>
            </a:r>
            <a:r>
              <a:rPr lang="en-US" sz="2400" dirty="0"/>
              <a:t>, </a:t>
            </a:r>
            <a:r>
              <a:rPr lang="zh-CN" altLang="en-US" sz="2400" dirty="0"/>
              <a:t>智能存储（</a:t>
            </a:r>
            <a:r>
              <a:rPr lang="en-US" altLang="zh-CN" sz="2400" dirty="0"/>
              <a:t>SSD</a:t>
            </a:r>
            <a:r>
              <a:rPr lang="zh-CN" altLang="en-US" sz="2400" dirty="0"/>
              <a:t>）</a:t>
            </a:r>
            <a:r>
              <a:rPr lang="en-US" sz="2400" dirty="0"/>
              <a:t>, </a:t>
            </a:r>
            <a:r>
              <a:rPr lang="en-US" altLang="zh-CN" sz="2400" dirty="0"/>
              <a:t>AI</a:t>
            </a:r>
            <a:r>
              <a:rPr lang="zh-CN" altLang="en-US" sz="2400" dirty="0"/>
              <a:t>加速器</a:t>
            </a:r>
            <a:r>
              <a:rPr lang="en-US" sz="2400" dirty="0"/>
              <a:t>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400" dirty="0"/>
              <a:t>趋势</a:t>
            </a:r>
            <a:r>
              <a:rPr lang="en-US" sz="2400" dirty="0"/>
              <a:t>: </a:t>
            </a:r>
            <a:r>
              <a:rPr lang="zh-CN" altLang="en-US" sz="2400" dirty="0">
                <a:solidFill>
                  <a:srgbClr val="FF0000"/>
                </a:solidFill>
              </a:rPr>
              <a:t>分布式的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zh-CN" altLang="en-US" sz="2400" dirty="0">
                <a:solidFill>
                  <a:srgbClr val="FF0000"/>
                </a:solidFill>
              </a:rPr>
              <a:t>可编程的异构设备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n"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zh-CN" altLang="en-US" dirty="0"/>
              <a:t>含义</a:t>
            </a:r>
            <a:r>
              <a:rPr lang="en-US" dirty="0"/>
              <a:t>: </a:t>
            </a:r>
            <a:r>
              <a:rPr lang="zh-CN" altLang="en-US" dirty="0"/>
              <a:t>一</a:t>
            </a:r>
            <a:r>
              <a:rPr lang="zh-CN" altLang="en-US" dirty="0">
                <a:solidFill>
                  <a:srgbClr val="FF0000"/>
                </a:solidFill>
              </a:rPr>
              <a:t>组</a:t>
            </a:r>
            <a:r>
              <a:rPr lang="en-US" altLang="zh-CN" dirty="0"/>
              <a:t>OS</a:t>
            </a:r>
            <a:r>
              <a:rPr lang="zh-CN" altLang="en-US" dirty="0"/>
              <a:t>运行在一个计算机</a:t>
            </a:r>
            <a:r>
              <a:rPr lang="en-US" altLang="zh-CN" dirty="0"/>
              <a:t>/</a:t>
            </a:r>
            <a:r>
              <a:rPr lang="zh-CN" altLang="en-US" dirty="0"/>
              <a:t>芯片上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图片 4" descr="Kirin (31) Kirin Chipset_575px.jpg"/>
          <p:cNvPicPr>
            <a:picLocks noChangeAspect="1"/>
          </p:cNvPicPr>
          <p:nvPr/>
        </p:nvPicPr>
        <p:blipFill>
          <a:blip r:embed="rId3" cstate="print"/>
          <a:srcRect l="2054" t="9819" r="4284" b="8331"/>
          <a:stretch>
            <a:fillRect/>
          </a:stretch>
        </p:blipFill>
        <p:spPr>
          <a:xfrm>
            <a:off x="7318651" y="908720"/>
            <a:ext cx="4464496" cy="2923183"/>
          </a:xfrm>
          <a:prstGeom prst="rect">
            <a:avLst/>
          </a:prstGeom>
        </p:spPr>
      </p:pic>
      <p:pic>
        <p:nvPicPr>
          <p:cNvPr id="11266" name="Picture 2" descr="Ipmi-schematische-darstellung.png">
            <a:extLst>
              <a:ext uri="{FF2B5EF4-FFF2-40B4-BE49-F238E27FC236}">
                <a16:creationId xmlns:a16="http://schemas.microsoft.com/office/drawing/2014/main" id="{0C7D696E-5F2F-EA4F-9B8E-B003BAFD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971937"/>
            <a:ext cx="5077931" cy="286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9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65EBF-D3D2-6243-8EB9-5ACDC90F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30" y="25055"/>
            <a:ext cx="10088251" cy="864096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/>
              <a:t>计算机硬件在新应用需求下迅猛发展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427CE5-1235-404D-8FC6-D7F6B560A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052736"/>
            <a:ext cx="11263240" cy="454796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计算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zh-CN" altLang="en-US" b="0" dirty="0"/>
              <a:t>从通用计算走向领域计算，各种</a:t>
            </a:r>
            <a:r>
              <a:rPr kumimoji="1" lang="en-US" altLang="zh-CN" b="0" dirty="0" err="1"/>
              <a:t>xPU</a:t>
            </a:r>
            <a:r>
              <a:rPr kumimoji="1" lang="zh-CN" altLang="en-US" b="0" dirty="0"/>
              <a:t>不断繁荣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GPU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TPU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NPU</a:t>
            </a:r>
            <a:r>
              <a:rPr kumimoji="1" lang="zh-CN" altLang="en-US" b="0" dirty="0"/>
              <a:t>、</a:t>
            </a:r>
            <a:r>
              <a:rPr kumimoji="1" lang="en-US" altLang="zh-CN" b="0" dirty="0"/>
              <a:t>IPU</a:t>
            </a:r>
            <a:r>
              <a:rPr kumimoji="1" lang="zh-CN" altLang="en-US" b="0" dirty="0"/>
              <a:t>等支撑人工智能算力需求</a:t>
            </a:r>
            <a:endParaRPr kumimoji="1" lang="en-US" altLang="zh-CN" b="0" dirty="0"/>
          </a:p>
          <a:p>
            <a:pPr lvl="1"/>
            <a:endParaRPr kumimoji="1" lang="en-US" altLang="zh-CN" b="0" dirty="0"/>
          </a:p>
          <a:p>
            <a:r>
              <a:rPr kumimoji="1" lang="zh-CN" altLang="en-US" dirty="0"/>
              <a:t>存储：</a:t>
            </a:r>
            <a:r>
              <a:rPr kumimoji="1" lang="zh-CN" altLang="en-US" b="0" dirty="0"/>
              <a:t>智能存储，存算一体，非易失内存（</a:t>
            </a:r>
            <a:r>
              <a:rPr kumimoji="1" lang="en-US" altLang="zh-CN" b="0" dirty="0"/>
              <a:t>SCM</a:t>
            </a:r>
            <a:r>
              <a:rPr kumimoji="1" lang="zh-CN" altLang="en-US" b="0" dirty="0"/>
              <a:t>），内存与持久存储走向融合</a:t>
            </a:r>
            <a:endParaRPr kumimoji="1" lang="en-US" altLang="zh-CN" b="0" dirty="0"/>
          </a:p>
          <a:p>
            <a:pPr lvl="1"/>
            <a:endParaRPr kumimoji="1" lang="en-US" altLang="zh-CN" b="0" dirty="0"/>
          </a:p>
          <a:p>
            <a:r>
              <a:rPr kumimoji="1" lang="zh-CN" altLang="en-US" b="0" dirty="0"/>
              <a:t>数据中心</a:t>
            </a:r>
            <a:r>
              <a:rPr kumimoji="1" lang="zh-CN" altLang="en-US" dirty="0"/>
              <a:t>网络</a:t>
            </a:r>
            <a:r>
              <a:rPr kumimoji="1" lang="zh-CN" altLang="en-US" b="0" dirty="0"/>
              <a:t>：</a:t>
            </a:r>
            <a:r>
              <a:rPr kumimoji="1" lang="en-US" altLang="zh-CN" b="0" dirty="0" err="1"/>
              <a:t>Infiniband</a:t>
            </a:r>
            <a:r>
              <a:rPr kumimoji="1" lang="zh-CN" altLang="en-US" b="0" dirty="0"/>
              <a:t>等网络走向</a:t>
            </a:r>
            <a:r>
              <a:rPr kumimoji="1" lang="zh-CN" altLang="en-US" dirty="0"/>
              <a:t>纳秒级</a:t>
            </a:r>
            <a:r>
              <a:rPr kumimoji="1" lang="zh-CN" altLang="en-US" b="0" dirty="0"/>
              <a:t>时延</a:t>
            </a:r>
            <a:endParaRPr kumimoji="1" lang="en-US" altLang="zh-CN" b="0" dirty="0"/>
          </a:p>
          <a:p>
            <a:pPr lvl="1"/>
            <a:endParaRPr kumimoji="1" lang="en-US" altLang="zh-CN" b="0" dirty="0"/>
          </a:p>
          <a:p>
            <a:r>
              <a:rPr kumimoji="1" lang="zh-CN" altLang="en-US" b="0" dirty="0"/>
              <a:t>广域</a:t>
            </a:r>
            <a:r>
              <a:rPr kumimoji="1" lang="zh-CN" altLang="en-US" dirty="0"/>
              <a:t>网络</a:t>
            </a:r>
            <a:r>
              <a:rPr kumimoji="1" lang="zh-CN" altLang="en-US" b="0" dirty="0"/>
              <a:t>：</a:t>
            </a:r>
            <a:r>
              <a:rPr kumimoji="1" lang="en-US" altLang="zh-CN" b="0" dirty="0"/>
              <a:t>5G</a:t>
            </a:r>
            <a:r>
              <a:rPr kumimoji="1" lang="zh-CN" altLang="en-US" b="0" dirty="0"/>
              <a:t>大连接、</a:t>
            </a:r>
            <a:r>
              <a:rPr kumimoji="1" lang="zh-CN" altLang="en-US" dirty="0"/>
              <a:t>低时延</a:t>
            </a:r>
            <a:r>
              <a:rPr kumimoji="1" lang="zh-CN" altLang="en-US" b="0" dirty="0"/>
              <a:t>、高可靠使能新型高吞吐、低时延广域计算</a:t>
            </a:r>
            <a:endParaRPr kumimoji="1" lang="en-US" altLang="zh-CN" b="0" dirty="0"/>
          </a:p>
          <a:p>
            <a:endParaRPr kumimoji="1" lang="en-US" altLang="zh-CN" b="0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7D58D7-18F9-BC43-A52E-007853E9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 </a:t>
            </a:r>
            <a:endParaRPr kumimoji="0" lang="zh-CN" altLang="en-US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17202F9B-6A59-D242-AA6E-5595BBA4AF53}"/>
              </a:ext>
            </a:extLst>
          </p:cNvPr>
          <p:cNvSpPr txBox="1"/>
          <p:nvPr/>
        </p:nvSpPr>
        <p:spPr>
          <a:xfrm>
            <a:off x="9319682" y="236782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</p:txBody>
      </p:sp>
      <p:sp>
        <p:nvSpPr>
          <p:cNvPr id="6" name="TextBox 51">
            <a:extLst>
              <a:ext uri="{FF2B5EF4-FFF2-40B4-BE49-F238E27FC236}">
                <a16:creationId xmlns:a16="http://schemas.microsoft.com/office/drawing/2014/main" id="{006D9D63-34B6-F845-A6FC-152240DA46F4}"/>
              </a:ext>
            </a:extLst>
          </p:cNvPr>
          <p:cNvSpPr txBox="1"/>
          <p:nvPr/>
        </p:nvSpPr>
        <p:spPr>
          <a:xfrm>
            <a:off x="9319682" y="236782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AB7C53-459C-804D-BE63-51D5F28ABB9B}"/>
              </a:ext>
            </a:extLst>
          </p:cNvPr>
          <p:cNvSpPr/>
          <p:nvPr/>
        </p:nvSpPr>
        <p:spPr bwMode="auto">
          <a:xfrm>
            <a:off x="1064142" y="5453193"/>
            <a:ext cx="10039287" cy="1192535"/>
          </a:xfrm>
          <a:prstGeom prst="rect">
            <a:avLst/>
          </a:prstGeom>
          <a:solidFill>
            <a:schemeClr val="bg1">
              <a:lumMod val="65000"/>
              <a:alpha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1172261">
              <a:defRPr/>
            </a:pPr>
            <a:r>
              <a:rPr kumimoji="1" lang="zh-CN" altLang="en-US" sz="3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新型硬件发展需要新的</a:t>
            </a:r>
            <a:endParaRPr kumimoji="1" lang="en-US" altLang="zh-CN" sz="3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ctr" defTabSz="1172261">
              <a:defRPr/>
            </a:pPr>
            <a:r>
              <a:rPr kumimoji="1" lang="zh-CN" altLang="en-US" sz="3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操作系统抽象与设计来充分释放算力</a:t>
            </a:r>
          </a:p>
        </p:txBody>
      </p:sp>
    </p:spTree>
    <p:extLst>
      <p:ext uri="{BB962C8B-B14F-4D97-AF65-F5344CB8AC3E}">
        <p14:creationId xmlns:p14="http://schemas.microsoft.com/office/powerpoint/2010/main" val="18311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ynopsys.com/content/dam/synopsys/designware-ip/diagrams/adas-fig1.jpg.imgw.850.x.jpg">
            <a:extLst>
              <a:ext uri="{FF2B5EF4-FFF2-40B4-BE49-F238E27FC236}">
                <a16:creationId xmlns:a16="http://schemas.microsoft.com/office/drawing/2014/main" id="{A714A52B-23B4-5140-8B20-3B1E55A5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98678"/>
            <a:ext cx="6229532" cy="37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620A-45EA-DB41-A50C-DD53621D2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56" y="17866"/>
            <a:ext cx="11330144" cy="890854"/>
          </a:xfrm>
        </p:spPr>
        <p:txBody>
          <a:bodyPr>
            <a:normAutofit/>
          </a:bodyPr>
          <a:lstStyle/>
          <a:p>
            <a:r>
              <a:rPr lang="zh-CN" altLang="en-US" dirty="0"/>
              <a:t>智能驾驶、智能家庭等新场景需要新的操作系统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781342-3FA8-0E4B-902B-5390CA5D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56" y="1052736"/>
            <a:ext cx="6740530" cy="366381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智能驾驶汽车包含完整的传感器、网络互联、计算单元，是新一代移动数据中心的主要载体</a:t>
            </a:r>
            <a:endParaRPr lang="en-US" altLang="zh-CN" sz="2400" dirty="0"/>
          </a:p>
          <a:p>
            <a:pPr lvl="1"/>
            <a:endParaRPr lang="en-US" sz="2000" dirty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8BEC2831-BA5E-2F47-87AB-7448A736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5362492"/>
            <a:ext cx="6229532" cy="939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6B416E-6D6A-4A49-A438-D246FDEEA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8" t="9645" r="4639" b="9645"/>
          <a:stretch/>
        </p:blipFill>
        <p:spPr>
          <a:xfrm>
            <a:off x="7412532" y="2674515"/>
            <a:ext cx="4084068" cy="4084070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02993812-A185-ED41-9D9E-26FE2A560FB4}"/>
              </a:ext>
            </a:extLst>
          </p:cNvPr>
          <p:cNvSpPr txBox="1">
            <a:spLocks/>
          </p:cNvSpPr>
          <p:nvPr/>
        </p:nvSpPr>
        <p:spPr bwMode="auto">
          <a:xfrm>
            <a:off x="6851974" y="1052736"/>
            <a:ext cx="5502728" cy="218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0" rIns="80141" bIns="40070" numCol="1" anchor="t" anchorCtr="0" compatLnSpc="1">
            <a:prstTxWarp prst="textNoShape">
              <a:avLst/>
            </a:prstTxWarp>
          </a:bodyPr>
          <a:lstStyle>
            <a:lvl1pPr marL="269915" indent="-269915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0000"/>
              <a:buFont typeface="Wingdings" pitchFamily="2" charset="2"/>
              <a:buChar char="l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957" indent="-225643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02570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261031" indent="-179944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622342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033642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080">
                <a:solidFill>
                  <a:schemeClr val="tx1"/>
                </a:solidFill>
                <a:latin typeface="+mj-lt"/>
                <a:ea typeface="+mn-ea"/>
              </a:defRPr>
            </a:lvl6pPr>
            <a:lvl7pPr marL="2444939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080">
                <a:solidFill>
                  <a:schemeClr val="tx1"/>
                </a:solidFill>
                <a:latin typeface="+mj-lt"/>
                <a:ea typeface="+mn-ea"/>
              </a:defRPr>
            </a:lvl7pPr>
            <a:lvl8pPr marL="2856239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080">
                <a:solidFill>
                  <a:schemeClr val="tx1"/>
                </a:solidFill>
                <a:latin typeface="+mj-lt"/>
                <a:ea typeface="+mn-ea"/>
              </a:defRPr>
            </a:lvl8pPr>
            <a:lvl9pPr marL="3267536" indent="-181372" algn="l" defTabSz="721201" rtl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08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kumimoji="1" lang="zh-CN" altLang="en-US" kern="0" dirty="0"/>
              <a:t>家居环境越来越智能化</a:t>
            </a:r>
            <a:endParaRPr kumimoji="1" lang="en-US" altLang="zh-CN" kern="0" dirty="0"/>
          </a:p>
          <a:p>
            <a:pPr lvl="1"/>
            <a:r>
              <a:rPr kumimoji="1" lang="zh-CN" altLang="en-US" kern="0" dirty="0"/>
              <a:t>无缝连接</a:t>
            </a:r>
            <a:r>
              <a:rPr kumimoji="1" lang="en-US" altLang="zh-CN" kern="0" dirty="0"/>
              <a:t>/</a:t>
            </a:r>
            <a:r>
              <a:rPr kumimoji="1" lang="zh-CN" altLang="en-US" kern="0" dirty="0"/>
              <a:t>协作支撑良好用户体验</a:t>
            </a:r>
            <a:endParaRPr kumimoji="1" lang="en-US" altLang="zh-CN" kern="0" dirty="0"/>
          </a:p>
          <a:p>
            <a:pPr marL="0" indent="0">
              <a:buFont typeface="Wingdings" pitchFamily="2" charset="2"/>
              <a:buNone/>
            </a:pPr>
            <a:endParaRPr kumimoji="1"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9945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2732" y="1275008"/>
            <a:ext cx="9438068" cy="4969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Arial" charset="0"/>
                <a:ea typeface="宋体" charset="-122"/>
              </a:rPr>
              <a:t>教师</a:t>
            </a:r>
            <a:endParaRPr lang="en-GB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457200" lvl="1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陈海波 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 (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  <a:ea typeface="宋体" charset="-122"/>
              </a:rPr>
              <a:t>haibochen@sjtu.edu.cn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)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夏虞斌  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  <a:ea typeface="宋体" charset="-122"/>
              </a:rPr>
              <a:t>xiayubin@sjtu.edu.cn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)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王肇国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  (</a:t>
            </a:r>
            <a:r>
              <a:rPr lang="en-US" altLang="zh-CN" dirty="0" err="1">
                <a:solidFill>
                  <a:srgbClr val="000000"/>
                </a:solidFill>
                <a:latin typeface="Arial" charset="0"/>
                <a:ea typeface="宋体" charset="-122"/>
              </a:rPr>
              <a:t>wangzhaoguo@sjtu.edu.cn</a:t>
            </a: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)</a:t>
            </a:r>
            <a:endParaRPr lang="en-GB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助教：</a:t>
            </a:r>
            <a:endParaRPr lang="en-US" altLang="zh-CN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     </a:t>
            </a: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沈斯杰</a:t>
            </a:r>
            <a:endParaRPr lang="en-US" altLang="zh-CN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     董致远</a:t>
            </a:r>
            <a:endParaRPr lang="en-US" altLang="zh-CN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     赵子铭</a:t>
            </a:r>
            <a:endParaRPr lang="en-US" altLang="zh-CN" dirty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0000"/>
                </a:solidFill>
                <a:latin typeface="Arial" charset="0"/>
                <a:ea typeface="宋体" charset="-122"/>
              </a:rPr>
              <a:t>     冯二虎 </a:t>
            </a:r>
            <a:endParaRPr lang="en-GB" dirty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课程信息</a:t>
            </a:r>
            <a:endParaRPr lang="zh-TW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ECD7A9-43CA-E24D-BF37-C8F38738DE80}"/>
              </a:ext>
            </a:extLst>
          </p:cNvPr>
          <p:cNvSpPr txBox="1"/>
          <p:nvPr/>
        </p:nvSpPr>
        <p:spPr>
          <a:xfrm>
            <a:off x="6024061" y="5943486"/>
            <a:ext cx="572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000000"/>
                </a:solidFill>
                <a:hlinkClick r:id="rId2"/>
              </a:rPr>
              <a:t>http://ipads.se.sjtu.edu.cn/courses/os</a:t>
            </a:r>
            <a:endParaRPr kumimoji="1"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67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0BC234-A55E-8649-A2C3-3ADBF9B7E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40%</a:t>
            </a:r>
            <a:r>
              <a:rPr kumimoji="1" lang="zh-CN" altLang="en-US" dirty="0"/>
              <a:t>：期末考试</a:t>
            </a:r>
            <a:endParaRPr kumimoji="1" lang="en-US" altLang="zh-CN" dirty="0"/>
          </a:p>
          <a:p>
            <a:r>
              <a:rPr kumimoji="1" lang="en-US" altLang="zh-CN" dirty="0"/>
              <a:t>45%</a:t>
            </a:r>
            <a:r>
              <a:rPr kumimoji="1" lang="zh-CN" altLang="en-US" dirty="0"/>
              <a:t>：</a:t>
            </a:r>
            <a:r>
              <a:rPr kumimoji="1" lang="en-US" altLang="zh-CN" dirty="0"/>
              <a:t>Lab 1-4</a:t>
            </a:r>
            <a:r>
              <a:rPr kumimoji="1" lang="zh-CN" altLang="en-US" dirty="0"/>
              <a:t> （在</a:t>
            </a:r>
            <a:r>
              <a:rPr kumimoji="1" lang="en-US" altLang="zh-CN" dirty="0"/>
              <a:t>arm64</a:t>
            </a:r>
            <a:r>
              <a:rPr kumimoji="1" lang="zh-CN" altLang="en-US" dirty="0"/>
              <a:t>平台上实现一个小的微内核架构</a:t>
            </a:r>
            <a:r>
              <a:rPr kumimoji="1" lang="en-US" altLang="zh-CN" dirty="0"/>
              <a:t>OS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Lab1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PC Booting</a:t>
            </a:r>
          </a:p>
          <a:p>
            <a:pPr lvl="1"/>
            <a:r>
              <a:rPr kumimoji="1" lang="en-US" altLang="zh-CN" dirty="0"/>
              <a:t>Lab2</a:t>
            </a:r>
            <a:r>
              <a:rPr kumimoji="1" lang="zh-CN" altLang="en-US" dirty="0"/>
              <a:t>：</a:t>
            </a:r>
            <a:r>
              <a:rPr kumimoji="1" lang="en-US" altLang="zh-CN" dirty="0"/>
              <a:t>Virtual Memory</a:t>
            </a:r>
          </a:p>
          <a:p>
            <a:pPr lvl="1"/>
            <a:r>
              <a:rPr kumimoji="1" lang="en-US" altLang="zh-CN" dirty="0"/>
              <a:t>Lab3</a:t>
            </a:r>
            <a:r>
              <a:rPr kumimoji="1" lang="zh-CN" altLang="en-US" dirty="0"/>
              <a:t>：</a:t>
            </a:r>
            <a:r>
              <a:rPr kumimoji="1" lang="en-US" altLang="zh-CN" dirty="0"/>
              <a:t>User Process</a:t>
            </a:r>
          </a:p>
          <a:p>
            <a:pPr lvl="1"/>
            <a:r>
              <a:rPr kumimoji="1" lang="en-US" altLang="zh-CN" dirty="0"/>
              <a:t>Lab4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Preemptive Multitasking</a:t>
            </a:r>
          </a:p>
          <a:p>
            <a:pPr lvl="1"/>
            <a:r>
              <a:rPr kumimoji="1" lang="en-US" altLang="zh-CN" dirty="0"/>
              <a:t>Lab5(</a:t>
            </a:r>
            <a:r>
              <a:rPr kumimoji="1" lang="zh-CN" altLang="en-US" dirty="0"/>
              <a:t>可选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：文件系统</a:t>
            </a:r>
            <a:endParaRPr kumimoji="1" lang="en-US" altLang="zh-CN" dirty="0"/>
          </a:p>
          <a:p>
            <a:r>
              <a:rPr kumimoji="1" lang="en-US" altLang="zh-CN" dirty="0"/>
              <a:t>10%</a:t>
            </a:r>
            <a:r>
              <a:rPr kumimoji="1" lang="zh-CN" altLang="en-US" dirty="0"/>
              <a:t>：平时作业</a:t>
            </a:r>
            <a:endParaRPr kumimoji="1" lang="en-US" altLang="zh-CN" dirty="0"/>
          </a:p>
          <a:p>
            <a:r>
              <a:rPr kumimoji="1" lang="en-US" altLang="zh-CN" dirty="0"/>
              <a:t>5%</a:t>
            </a:r>
            <a:r>
              <a:rPr kumimoji="1" lang="zh-CN" altLang="en-US" dirty="0"/>
              <a:t>：课程网站讨论与课程表现</a:t>
            </a:r>
            <a:endParaRPr kumimoji="1"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E0CF7E-31E0-DC42-B02E-63C946CC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课程评分</a:t>
            </a:r>
          </a:p>
        </p:txBody>
      </p:sp>
    </p:spTree>
    <p:extLst>
      <p:ext uri="{BB962C8B-B14F-4D97-AF65-F5344CB8AC3E}">
        <p14:creationId xmlns:p14="http://schemas.microsoft.com/office/powerpoint/2010/main" val="379300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6FC4D7-0839-CA4D-A3A0-8AAFAD04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42" y="3027438"/>
            <a:ext cx="5614222" cy="871537"/>
          </a:xfrm>
        </p:spPr>
        <p:txBody>
          <a:bodyPr/>
          <a:lstStyle/>
          <a:p>
            <a:r>
              <a:rPr kumimoji="1" lang="zh-CN" altLang="en-US" dirty="0"/>
              <a:t>欢迎进入操作系统的世界！</a:t>
            </a:r>
          </a:p>
        </p:txBody>
      </p:sp>
    </p:spTree>
    <p:extLst>
      <p:ext uri="{BB962C8B-B14F-4D97-AF65-F5344CB8AC3E}">
        <p14:creationId xmlns:p14="http://schemas.microsoft.com/office/powerpoint/2010/main" val="164354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2DF2E98-D3D4-8649-8AD5-4282A5C17A11}"/>
              </a:ext>
            </a:extLst>
          </p:cNvPr>
          <p:cNvSpPr/>
          <p:nvPr/>
        </p:nvSpPr>
        <p:spPr>
          <a:xfrm>
            <a:off x="4195802" y="2837934"/>
            <a:ext cx="35511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6000" dirty="0">
                <a:solidFill>
                  <a:schemeClr val="bg1"/>
                </a:solidFill>
              </a:rPr>
              <a:t>缺心少魂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3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0B0B3-CFB0-A046-B1EC-542CDDD3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4000" dirty="0"/>
              <a:t>历史：操作系统的</a:t>
            </a:r>
            <a:r>
              <a:rPr kumimoji="1" lang="en-US" altLang="zh-CN" sz="4000" dirty="0"/>
              <a:t>60</a:t>
            </a:r>
            <a:r>
              <a:rPr kumimoji="1" lang="zh-CN" altLang="en-US" sz="4000" dirty="0"/>
              <a:t>年</a:t>
            </a:r>
            <a:endParaRPr kumimoji="1" lang="en-US" altLang="zh-CN" sz="4000" dirty="0"/>
          </a:p>
          <a:p>
            <a:pPr marL="0" indent="0">
              <a:buNone/>
            </a:pPr>
            <a:endParaRPr kumimoji="1" lang="en-US" altLang="zh-CN" sz="4000" dirty="0"/>
          </a:p>
          <a:p>
            <a:pPr marL="0" indent="0">
              <a:buNone/>
            </a:pPr>
            <a:r>
              <a:rPr kumimoji="1" lang="zh-CN" altLang="en-US" sz="4000" dirty="0"/>
              <a:t>未来：操作系统的下一个</a:t>
            </a:r>
            <a:r>
              <a:rPr kumimoji="1" lang="en-US" altLang="zh-CN" sz="4000" dirty="0"/>
              <a:t>60</a:t>
            </a:r>
            <a:r>
              <a:rPr kumimoji="1" lang="zh-CN" altLang="en-US" sz="4000" dirty="0"/>
              <a:t>年</a:t>
            </a:r>
            <a:endParaRPr kumimoji="1" lang="en-US" altLang="zh-CN" sz="4000" dirty="0"/>
          </a:p>
          <a:p>
            <a:pPr marL="0" indent="0">
              <a:buNone/>
            </a:pPr>
            <a:endParaRPr kumimoji="1" lang="en-US" altLang="zh-CN" sz="4000" dirty="0"/>
          </a:p>
          <a:p>
            <a:pPr marL="0" indent="0">
              <a:buNone/>
            </a:pPr>
            <a:r>
              <a:rPr kumimoji="1" lang="zh-CN" altLang="en-US" sz="4000" dirty="0"/>
              <a:t>课程信息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E9D333-CB18-CF48-A9D4-9193D82B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以史为鉴，预见未来！</a:t>
            </a:r>
          </a:p>
        </p:txBody>
      </p:sp>
    </p:spTree>
    <p:extLst>
      <p:ext uri="{BB962C8B-B14F-4D97-AF65-F5344CB8AC3E}">
        <p14:creationId xmlns:p14="http://schemas.microsoft.com/office/powerpoint/2010/main" val="322799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49BB6-AA31-0C4B-B704-8597B298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7" y="1503818"/>
            <a:ext cx="5529943" cy="4507363"/>
          </a:xfrm>
        </p:spPr>
        <p:txBody>
          <a:bodyPr/>
          <a:lstStyle/>
          <a:p>
            <a:r>
              <a:rPr kumimoji="1" lang="en-US" altLang="zh-CN" sz="3200" dirty="0"/>
              <a:t>Robert L. Patrick</a:t>
            </a:r>
            <a:r>
              <a:rPr kumimoji="1" lang="zh-CN" altLang="en-US" sz="3200" dirty="0"/>
              <a:t>和</a:t>
            </a:r>
            <a:r>
              <a:rPr kumimoji="1" lang="en-US" altLang="zh-CN" sz="3200" dirty="0"/>
              <a:t>Owen Mock</a:t>
            </a:r>
            <a:r>
              <a:rPr kumimoji="1" lang="zh-CN" altLang="en-US" sz="3200" dirty="0"/>
              <a:t>于</a:t>
            </a:r>
            <a:r>
              <a:rPr kumimoji="1" lang="en-US" altLang="zh-CN" sz="3200" dirty="0"/>
              <a:t>1956</a:t>
            </a:r>
            <a:r>
              <a:rPr kumimoji="1" lang="zh-CN" altLang="en-US" sz="3200" dirty="0"/>
              <a:t>年建设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运行在</a:t>
            </a:r>
            <a:r>
              <a:rPr kumimoji="1" lang="en-US" altLang="zh-CN" sz="3200" dirty="0"/>
              <a:t>IBM 704</a:t>
            </a:r>
            <a:r>
              <a:rPr kumimoji="1" lang="zh-CN" altLang="en-US" sz="3200" dirty="0"/>
              <a:t>上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主要功能：批处理运行任务</a:t>
            </a:r>
            <a:endParaRPr kumimoji="1" lang="en-US" altLang="zh-CN" sz="3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5F5554-59AB-E140-A426-73A03F4AB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批处理操作系统：</a:t>
            </a:r>
            <a:r>
              <a:rPr lang="en-US" altLang="zh-CN" dirty="0"/>
              <a:t>GM-NAA I/O </a:t>
            </a:r>
            <a:endParaRPr kumimoji="1" lang="zh-CN" altLang="en-US" dirty="0"/>
          </a:p>
        </p:txBody>
      </p:sp>
      <p:pic>
        <p:nvPicPr>
          <p:cNvPr id="1028" name="Picture 4" descr="https://s3.amazonaws.com/s3.timetoast.com/public/uploads/photos/8829633/download_%282%29.jpg">
            <a:extLst>
              <a:ext uri="{FF2B5EF4-FFF2-40B4-BE49-F238E27FC236}">
                <a16:creationId xmlns:a16="http://schemas.microsoft.com/office/drawing/2014/main" id="{62DDE109-C562-D240-A1B3-4F8484ACB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22263" r="17590"/>
          <a:stretch/>
        </p:blipFill>
        <p:spPr bwMode="auto">
          <a:xfrm>
            <a:off x="472348" y="1503818"/>
            <a:ext cx="5803580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0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47CC1-6AE0-044F-88BD-A53F933B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4061" y="822328"/>
            <a:ext cx="6024062" cy="5576437"/>
          </a:xfrm>
        </p:spPr>
        <p:txBody>
          <a:bodyPr/>
          <a:lstStyle/>
          <a:p>
            <a:r>
              <a:rPr kumimoji="1" lang="en-US" altLang="zh-CN" dirty="0"/>
              <a:t>IBM System/360 OS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1964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首个通用操作系统，首次将操作系统与计算机分离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架构师：</a:t>
            </a:r>
            <a:r>
              <a:rPr kumimoji="1" lang="en-US" altLang="zh-CN" dirty="0"/>
              <a:t>Gene Amdahl (Amdahl’s Law)</a:t>
            </a:r>
          </a:p>
          <a:p>
            <a:r>
              <a:rPr kumimoji="1" lang="zh-CN" altLang="en-US" dirty="0"/>
              <a:t>项目经理：</a:t>
            </a:r>
            <a:r>
              <a:rPr kumimoji="1" lang="en-US" altLang="zh-CN" dirty="0"/>
              <a:t>Fred Brooks (《</a:t>
            </a:r>
            <a:r>
              <a:rPr kumimoji="1" lang="zh-CN" altLang="en-US" dirty="0"/>
              <a:t>人月神话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1999</a:t>
            </a:r>
            <a:r>
              <a:rPr kumimoji="1" lang="zh-CN" altLang="en-US" dirty="0"/>
              <a:t>年图灵奖得主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E9B99E-38D4-C64A-B469-59F435A2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通用操作系统：</a:t>
            </a:r>
            <a:r>
              <a:rPr kumimoji="1" lang="en-US" altLang="zh-CN" dirty="0"/>
              <a:t>OS/360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0405EB-35AD-C54C-A606-70252D22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44"/>
            <a:ext cx="5991623" cy="51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4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1A365-6B5F-9442-A693-171506FB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分时与多任务：</a:t>
            </a:r>
            <a:r>
              <a:rPr kumimoji="1" lang="en-US" altLang="zh-CN" dirty="0"/>
              <a:t>Multics/Unix/Linux</a:t>
            </a:r>
            <a:endParaRPr kumimoji="1" lang="zh-CN" altLang="en-US" dirty="0"/>
          </a:p>
        </p:txBody>
      </p:sp>
      <p:pic>
        <p:nvPicPr>
          <p:cNvPr id="2050" name="Picture 2" descr="Multics logo.gif">
            <a:extLst>
              <a:ext uri="{FF2B5EF4-FFF2-40B4-BE49-F238E27FC236}">
                <a16:creationId xmlns:a16="http://schemas.microsoft.com/office/drawing/2014/main" id="{0492FDD7-165C-AD41-BD1A-900005FE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72" y="1052744"/>
            <a:ext cx="3053570" cy="293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“UNIX”的图片搜索结果">
            <a:extLst>
              <a:ext uri="{FF2B5EF4-FFF2-40B4-BE49-F238E27FC236}">
                <a16:creationId xmlns:a16="http://schemas.microsoft.com/office/drawing/2014/main" id="{FD4EA940-6815-7748-801D-7F2B3717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0114"/>
            <a:ext cx="4920342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/var/folders/zm/zqb07wy51jj6538_cyl_vf300000gn/T/com.microsoft.Powerpoint/WebArchiveCopyPasteTempFiles/p4374">
            <a:extLst>
              <a:ext uri="{FF2B5EF4-FFF2-40B4-BE49-F238E27FC236}">
                <a16:creationId xmlns:a16="http://schemas.microsoft.com/office/drawing/2014/main" id="{7029228C-CC4E-CA48-926C-27C7A72B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739" y="1274086"/>
            <a:ext cx="2162322" cy="254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454A33D6-BF36-3146-A175-1E1CA47ED435}"/>
              </a:ext>
            </a:extLst>
          </p:cNvPr>
          <p:cNvSpPr/>
          <p:nvPr/>
        </p:nvSpPr>
        <p:spPr bwMode="auto">
          <a:xfrm>
            <a:off x="6334069" y="962793"/>
            <a:ext cx="5714054" cy="155566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Multics: Fernando </a:t>
            </a:r>
            <a:r>
              <a:rPr lang="en-US" altLang="zh-CN" sz="2800" dirty="0" err="1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Corbató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(1990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年图灵奖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) MIT/GE, 1964 </a:t>
            </a: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: 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分时，文件系统，动态链接等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CFA58D3-F509-1541-928F-BE25E8E77828}"/>
              </a:ext>
            </a:extLst>
          </p:cNvPr>
          <p:cNvSpPr/>
          <p:nvPr/>
        </p:nvSpPr>
        <p:spPr bwMode="auto">
          <a:xfrm>
            <a:off x="6334069" y="3044190"/>
            <a:ext cx="5714054" cy="155566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Unix: Ken </a:t>
            </a:r>
            <a:r>
              <a:rPr lang="en-US" altLang="zh-CN" sz="2800" dirty="0" err="1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Tompson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, Dennis Ritchie (1983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年图灵奖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), 1969</a:t>
            </a: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Shell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，层次化文件系统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A39A9C-FAE8-9347-AC66-7B7DC2F602A6}"/>
              </a:ext>
            </a:extLst>
          </p:cNvPr>
          <p:cNvSpPr/>
          <p:nvPr/>
        </p:nvSpPr>
        <p:spPr bwMode="auto">
          <a:xfrm>
            <a:off x="6334069" y="5125587"/>
            <a:ext cx="5714054" cy="155566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Linux: Linus Torvalds, 1991</a:t>
            </a:r>
          </a:p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最流行的开源操作系统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DED94EC1-4180-D844-A6F0-975443E11266}"/>
              </a:ext>
            </a:extLst>
          </p:cNvPr>
          <p:cNvSpPr/>
          <p:nvPr/>
        </p:nvSpPr>
        <p:spPr bwMode="auto">
          <a:xfrm>
            <a:off x="8846820" y="2518457"/>
            <a:ext cx="708660" cy="52573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7AFC7E90-C177-4B4C-BC24-69F840DD6692}"/>
              </a:ext>
            </a:extLst>
          </p:cNvPr>
          <p:cNvSpPr/>
          <p:nvPr/>
        </p:nvSpPr>
        <p:spPr bwMode="auto">
          <a:xfrm>
            <a:off x="8835390" y="4615756"/>
            <a:ext cx="708660" cy="52573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FrutigerNext LT Regular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08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A4DFD-12C8-C64C-A0EE-CD794114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图形界面：</a:t>
            </a:r>
            <a:r>
              <a:rPr lang="en-US" altLang="zh-CN" b="1" dirty="0"/>
              <a:t> Xerox</a:t>
            </a:r>
            <a:r>
              <a:rPr lang="en-US" altLang="zh-CN" dirty="0"/>
              <a:t> Alto/</a:t>
            </a:r>
            <a:r>
              <a:rPr kumimoji="1" lang="en-US" altLang="zh-CN" dirty="0"/>
              <a:t>MacOS/Windows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30C7309-09A0-F149-95CB-EC268ED6C97B}"/>
              </a:ext>
            </a:extLst>
          </p:cNvPr>
          <p:cNvSpPr/>
          <p:nvPr/>
        </p:nvSpPr>
        <p:spPr bwMode="auto">
          <a:xfrm>
            <a:off x="6334069" y="962793"/>
            <a:ext cx="5714054" cy="155566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Xerox Alto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（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1973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）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: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第一个图形化操作系统，首次使用鼠标 （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Chuck Thacker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，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2009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年图灵奖）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24C892F-D4B2-DB42-BBD8-FA4F57FB6E42}"/>
              </a:ext>
            </a:extLst>
          </p:cNvPr>
          <p:cNvSpPr/>
          <p:nvPr/>
        </p:nvSpPr>
        <p:spPr bwMode="auto">
          <a:xfrm>
            <a:off x="6334069" y="3044190"/>
            <a:ext cx="5714054" cy="1555664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Mac OS (Apple LISA, 1983):</a:t>
            </a:r>
            <a:r>
              <a:rPr lang="en-US" altLang="zh-CN" sz="2800" dirty="0"/>
              <a:t>1979</a:t>
            </a:r>
            <a:r>
              <a:rPr lang="zh-CN" altLang="en-US" sz="2800" dirty="0"/>
              <a:t>年乔布斯访问</a:t>
            </a:r>
            <a:r>
              <a:rPr lang="en-US" altLang="zh-CN" sz="2800" dirty="0"/>
              <a:t>Xerox PARC</a:t>
            </a:r>
            <a:r>
              <a:rPr lang="zh-CN" altLang="en-US" sz="2800" dirty="0"/>
              <a:t>，意识到</a:t>
            </a:r>
            <a:r>
              <a:rPr lang="en-US" altLang="zh-CN" sz="2800" dirty="0"/>
              <a:t>GUI</a:t>
            </a:r>
            <a:r>
              <a:rPr lang="zh-CN" altLang="en-US" sz="2800" dirty="0"/>
              <a:t>的重要性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，买下了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GUI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进行研究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88F9EA1-DE25-FC4D-A1C7-03D649071362}"/>
              </a:ext>
            </a:extLst>
          </p:cNvPr>
          <p:cNvSpPr/>
          <p:nvPr/>
        </p:nvSpPr>
        <p:spPr bwMode="auto">
          <a:xfrm>
            <a:off x="6334069" y="5125587"/>
            <a:ext cx="5714054" cy="1133545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Windows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1.0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（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1985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）</a:t>
            </a:r>
            <a:r>
              <a:rPr lang="en-US" altLang="zh-CN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:</a:t>
            </a:r>
            <a:r>
              <a:rPr lang="zh-CN" altLang="en-US" sz="28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基于图形界面的操作系统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79451923-401B-6847-9932-81DDF28349E2}"/>
              </a:ext>
            </a:extLst>
          </p:cNvPr>
          <p:cNvSpPr/>
          <p:nvPr/>
        </p:nvSpPr>
        <p:spPr bwMode="auto">
          <a:xfrm>
            <a:off x="8846820" y="2518457"/>
            <a:ext cx="708660" cy="52573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C1834361-0314-844A-B126-AF7F1F923498}"/>
              </a:ext>
            </a:extLst>
          </p:cNvPr>
          <p:cNvSpPr/>
          <p:nvPr/>
        </p:nvSpPr>
        <p:spPr bwMode="auto">
          <a:xfrm>
            <a:off x="8835390" y="4615756"/>
            <a:ext cx="708660" cy="525733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200" tIns="39600" rIns="79200" bIns="396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FrutigerNext LT Regular" pitchFamily="34" charset="0"/>
              <a:ea typeface="ＭＳ Ｐゴシック" pitchFamily="34" charset="-128"/>
            </a:endParaRPr>
          </a:p>
        </p:txBody>
      </p:sp>
      <p:pic>
        <p:nvPicPr>
          <p:cNvPr id="3074" name="Picture 2" descr="Xerox Alto mit Rechner.JPG">
            <a:extLst>
              <a:ext uri="{FF2B5EF4-FFF2-40B4-BE49-F238E27FC236}">
                <a16:creationId xmlns:a16="http://schemas.microsoft.com/office/drawing/2014/main" id="{AEAACDF3-46FB-2843-A514-810E0AA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0625"/>
            <a:ext cx="3048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C9D334-0996-424E-A77D-4122DA79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92" y="1470526"/>
            <a:ext cx="3464544" cy="46041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8EF773-0A2F-C940-96BD-13EF44D90913}"/>
              </a:ext>
            </a:extLst>
          </p:cNvPr>
          <p:cNvSpPr txBox="1"/>
          <p:nvPr/>
        </p:nvSpPr>
        <p:spPr>
          <a:xfrm>
            <a:off x="55538" y="6490952"/>
            <a:ext cx="52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Credit: https://</a:t>
            </a:r>
            <a:r>
              <a:rPr kumimoji="1" lang="en-US" altLang="zh-CN" dirty="0" err="1">
                <a:solidFill>
                  <a:srgbClr val="000000"/>
                </a:solidFill>
              </a:rPr>
              <a:t>zh.wikipedia.org</a:t>
            </a:r>
            <a:r>
              <a:rPr kumimoji="1" lang="en-US" altLang="zh-CN" dirty="0">
                <a:solidFill>
                  <a:srgbClr val="000000"/>
                </a:solidFill>
              </a:rPr>
              <a:t>/wiki/</a:t>
            </a:r>
            <a:r>
              <a:rPr kumimoji="1" lang="en-US" altLang="zh-CN" dirty="0" err="1">
                <a:solidFill>
                  <a:srgbClr val="000000"/>
                </a:solidFill>
              </a:rPr>
              <a:t>Xerox_Alto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16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B0B0B3-CFB0-A046-B1EC-542CDDD3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历史：操作系统的</a:t>
            </a:r>
            <a:r>
              <a:rPr kumimoji="1" lang="en-US" altLang="zh-CN" dirty="0"/>
              <a:t>60</a:t>
            </a:r>
            <a:r>
              <a:rPr kumimoji="1" lang="zh-CN" altLang="en-US" dirty="0"/>
              <a:t>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b="1" dirty="0"/>
              <a:t>未来：操作系统的下一个</a:t>
            </a:r>
            <a:r>
              <a:rPr kumimoji="1" lang="en-US" altLang="zh-CN" b="1" dirty="0"/>
              <a:t>60</a:t>
            </a:r>
            <a:r>
              <a:rPr kumimoji="1" lang="zh-CN" altLang="en-US" b="1" dirty="0"/>
              <a:t>年</a:t>
            </a:r>
            <a:endParaRPr kumimoji="1" lang="en-US" altLang="zh-CN" b="1" dirty="0"/>
          </a:p>
          <a:p>
            <a:endParaRPr kumimoji="1" lang="en-US" altLang="zh-CN" dirty="0"/>
          </a:p>
          <a:p>
            <a:r>
              <a:rPr kumimoji="1" lang="zh-CN" altLang="en-US" dirty="0"/>
              <a:t>课程信息</a:t>
            </a:r>
            <a:r>
              <a:rPr kumimoji="1" lang="en-US" altLang="zh-CN" dirty="0"/>
              <a:t>!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E9D333-CB18-CF48-A9D4-9193D82B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以史为鉴，预见未来！</a:t>
            </a:r>
          </a:p>
        </p:txBody>
      </p:sp>
    </p:spTree>
    <p:extLst>
      <p:ext uri="{BB962C8B-B14F-4D97-AF65-F5344CB8AC3E}">
        <p14:creationId xmlns:p14="http://schemas.microsoft.com/office/powerpoint/2010/main" val="185461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10433-B5EA-D04B-B4FA-85188130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21" y="181207"/>
            <a:ext cx="11518281" cy="871537"/>
          </a:xfrm>
        </p:spPr>
        <p:txBody>
          <a:bodyPr>
            <a:noAutofit/>
          </a:bodyPr>
          <a:lstStyle/>
          <a:p>
            <a:r>
              <a:rPr kumimoji="1" lang="en-US" altLang="zh-CN" dirty="0" err="1"/>
              <a:t>AIoT</a:t>
            </a:r>
            <a:r>
              <a:rPr kumimoji="1" lang="en-US" altLang="zh-CN" dirty="0"/>
              <a:t>: AI + IoT + 5G + Cloud + …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C0DE16-0162-7C46-8915-E580E36D10AC}"/>
              </a:ext>
            </a:extLst>
          </p:cNvPr>
          <p:cNvSpPr/>
          <p:nvPr/>
        </p:nvSpPr>
        <p:spPr>
          <a:xfrm>
            <a:off x="2029133" y="1421097"/>
            <a:ext cx="930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5G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4DEC21-AFCF-CD4A-88F3-C81F596A7210}"/>
              </a:ext>
            </a:extLst>
          </p:cNvPr>
          <p:cNvSpPr/>
          <p:nvPr/>
        </p:nvSpPr>
        <p:spPr>
          <a:xfrm>
            <a:off x="4853011" y="1421097"/>
            <a:ext cx="2678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AI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 硬件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99E055-CE7B-9444-8FBD-C4C49EE7985E}"/>
              </a:ext>
            </a:extLst>
          </p:cNvPr>
          <p:cNvSpPr/>
          <p:nvPr/>
        </p:nvSpPr>
        <p:spPr>
          <a:xfrm>
            <a:off x="9049116" y="1387705"/>
            <a:ext cx="1446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/>
                <a:cs typeface="Times New Roman" panose="02020603050405020304" pitchFamily="18" charset="0"/>
              </a:rPr>
              <a:t>IoT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Microsoft YaHei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3BC079-C5BF-D644-ACF1-B0BBAEBB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79" y="2327260"/>
            <a:ext cx="2345472" cy="22456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6B1C81-E8C7-6542-853E-E90AEF58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355" y="2422167"/>
            <a:ext cx="2720471" cy="19890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127057D-225D-0C44-BBC4-0F4571B42FDB}"/>
              </a:ext>
            </a:extLst>
          </p:cNvPr>
          <p:cNvSpPr txBox="1"/>
          <p:nvPr/>
        </p:nvSpPr>
        <p:spPr>
          <a:xfrm>
            <a:off x="795131" y="4941168"/>
            <a:ext cx="3398168" cy="80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10-100X </a:t>
            </a:r>
            <a:r>
              <a:rPr kumimoji="1" lang="zh-CN" altLang="en-US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↑吞吐量</a:t>
            </a:r>
            <a:endParaRPr kumimoji="1" lang="en-US" altLang="zh-CN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10-100X </a:t>
            </a:r>
            <a:r>
              <a:rPr kumimoji="1" lang="zh-CN" altLang="en-US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↓时延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8E425E-A175-9142-BA93-6398896AF4C5}"/>
              </a:ext>
            </a:extLst>
          </p:cNvPr>
          <p:cNvSpPr txBox="1"/>
          <p:nvPr/>
        </p:nvSpPr>
        <p:spPr>
          <a:xfrm>
            <a:off x="4493276" y="4941168"/>
            <a:ext cx="3398168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100X </a:t>
            </a:r>
            <a:r>
              <a:rPr kumimoji="1" lang="zh-CN" altLang="en-US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计算能力</a:t>
            </a:r>
            <a:endParaRPr kumimoji="1" lang="en-US" altLang="zh-CN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8A9FDC-5915-D54B-9F03-83B5C788E323}"/>
              </a:ext>
            </a:extLst>
          </p:cNvPr>
          <p:cNvSpPr txBox="1"/>
          <p:nvPr/>
        </p:nvSpPr>
        <p:spPr>
          <a:xfrm>
            <a:off x="8073506" y="4907776"/>
            <a:ext cx="3398168" cy="44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100X </a:t>
            </a:r>
            <a:r>
              <a:rPr kumimoji="1" lang="zh-CN" altLang="en-US" sz="23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Microsoft YaHei"/>
              </a:rPr>
              <a:t>设备数</a:t>
            </a:r>
            <a:endParaRPr kumimoji="1" lang="en-US" altLang="zh-CN" sz="230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Microsoft YaHei"/>
            </a:endParaRPr>
          </a:p>
        </p:txBody>
      </p:sp>
      <p:pic>
        <p:nvPicPr>
          <p:cNvPr id="8194" name="Picture 2" descr="“Atlas 900”的图片搜索结果">
            <a:extLst>
              <a:ext uri="{FF2B5EF4-FFF2-40B4-BE49-F238E27FC236}">
                <a16:creationId xmlns:a16="http://schemas.microsoft.com/office/drawing/2014/main" id="{C3B27197-FFD5-2541-A996-CF482F1B2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15968" r="12818"/>
          <a:stretch/>
        </p:blipFill>
        <p:spPr bwMode="auto">
          <a:xfrm>
            <a:off x="4493276" y="2439549"/>
            <a:ext cx="3333427" cy="20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AEB968-F2E8-6348-91C2-20AC564F2AF5}"/>
              </a:ext>
            </a:extLst>
          </p:cNvPr>
          <p:cNvGrpSpPr/>
          <p:nvPr/>
        </p:nvGrpSpPr>
        <p:grpSpPr>
          <a:xfrm>
            <a:off x="1640513" y="5723515"/>
            <a:ext cx="9103693" cy="1114176"/>
            <a:chOff x="2494215" y="5766972"/>
            <a:chExt cx="9103693" cy="1114176"/>
          </a:xfrm>
        </p:grpSpPr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730C62EF-613A-CE4E-AFDD-99FD53EC0E39}"/>
                </a:ext>
              </a:extLst>
            </p:cNvPr>
            <p:cNvSpPr/>
            <p:nvPr/>
          </p:nvSpPr>
          <p:spPr bwMode="auto">
            <a:xfrm>
              <a:off x="2494215" y="5766972"/>
              <a:ext cx="9103693" cy="1114176"/>
            </a:xfrm>
            <a:prstGeom prst="roundRect">
              <a:avLst/>
            </a:prstGeom>
            <a:solidFill>
              <a:srgbClr val="FFE2CA">
                <a:lumMod val="20000"/>
                <a:lumOff val="8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9200" tIns="39600" rIns="79200" bIns="396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8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Next LT Regular" pitchFamily="34" charset="0"/>
                <a:ea typeface="ＭＳ Ｐゴシック" pitchFamily="34" charset="-128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AA0B426-DE8F-5945-8621-D7E6DBE8CB86}"/>
                </a:ext>
              </a:extLst>
            </p:cNvPr>
            <p:cNvSpPr txBox="1"/>
            <p:nvPr/>
          </p:nvSpPr>
          <p:spPr>
            <a:xfrm>
              <a:off x="4047946" y="5977746"/>
              <a:ext cx="63401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/>
                  <a:ea typeface="Microsoft YaHei"/>
                </a:rPr>
                <a:t>构筑万物互联的智能世界！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734856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雅黑+Times-NewRoman">
      <a:majorFont>
        <a:latin typeface="Times New Roman"/>
        <a:ea typeface="Microsoft YaHei"/>
        <a:cs typeface="宋体"/>
      </a:majorFont>
      <a:minorFont>
        <a:latin typeface="Times New Roman"/>
        <a:ea typeface="Microsoft YaHei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FrutigerNext LT Regular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ＭＳ Ｐゴシック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OT-OS-v1.5-中国软协-2020-1-8-V1" id="{AC71122D-416F-504E-A486-0CD202F4640D}" vid="{FB3ADE97-7770-5F42-810E-349B696FCB7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Haibo-Default-Talks</Template>
  <TotalTime>4173</TotalTime>
  <Words>1161</Words>
  <Application>Microsoft Macintosh PowerPoint</Application>
  <PresentationFormat>宽屏</PresentationFormat>
  <Paragraphs>134</Paragraphs>
  <Slides>18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等线</vt:lpstr>
      <vt:lpstr>黑体</vt:lpstr>
      <vt:lpstr>华文细黑</vt:lpstr>
      <vt:lpstr>宋体</vt:lpstr>
      <vt:lpstr>宋体</vt:lpstr>
      <vt:lpstr>Microsoft YaHei</vt:lpstr>
      <vt:lpstr>Microsoft YaHei</vt:lpstr>
      <vt:lpstr>FrutigerNext LT Bold</vt:lpstr>
      <vt:lpstr>FrutigerNext LT Light</vt:lpstr>
      <vt:lpstr>FrutigerNext LT Medium</vt:lpstr>
      <vt:lpstr>FrutigerNext LT Regular</vt:lpstr>
      <vt:lpstr>ＭＳ Ｐゴシック</vt:lpstr>
      <vt:lpstr>ＭＳ Ｐゴシック</vt:lpstr>
      <vt:lpstr>Arial</vt:lpstr>
      <vt:lpstr>Calibri</vt:lpstr>
      <vt:lpstr>Times</vt:lpstr>
      <vt:lpstr>Times New Roman</vt:lpstr>
      <vt:lpstr>Wingdings</vt:lpstr>
      <vt:lpstr>1_Blank</vt:lpstr>
      <vt:lpstr>操作系统的前世今生</vt:lpstr>
      <vt:lpstr>PowerPoint 演示文稿</vt:lpstr>
      <vt:lpstr>以史为鉴，预见未来！</vt:lpstr>
      <vt:lpstr>批处理操作系统：GM-NAA I/O </vt:lpstr>
      <vt:lpstr>通用操作系统：OS/360</vt:lpstr>
      <vt:lpstr>分时与多任务：Multics/Unix/Linux</vt:lpstr>
      <vt:lpstr>图形界面： Xerox Alto/MacOS/Windows</vt:lpstr>
      <vt:lpstr>以史为鉴，预见未来！</vt:lpstr>
      <vt:lpstr>AIoT: AI + IoT + 5G + Cloud + …</vt:lpstr>
      <vt:lpstr>趋势-1：从封闭到开放，再到封闭</vt:lpstr>
      <vt:lpstr>趋势-2：从专用到通用，再到专用</vt:lpstr>
      <vt:lpstr>趋势-3：从简单到复杂，到更复杂</vt:lpstr>
      <vt:lpstr>一个芯片上的OS不是一个单一OS，而是一组OS</vt:lpstr>
      <vt:lpstr>计算机硬件在新应用需求下迅猛发展</vt:lpstr>
      <vt:lpstr>智能驾驶、智能家庭等新场景需要新的操作系统</vt:lpstr>
      <vt:lpstr>课程信息</vt:lpstr>
      <vt:lpstr>课程评分</vt:lpstr>
      <vt:lpstr>欢迎进入操作系统的世界！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</dc:title>
  <dc:creator>HB</dc:creator>
  <cp:lastModifiedBy>HB</cp:lastModifiedBy>
  <cp:revision>237</cp:revision>
  <dcterms:created xsi:type="dcterms:W3CDTF">2020-02-22T03:07:09Z</dcterms:created>
  <dcterms:modified xsi:type="dcterms:W3CDTF">2020-02-25T00:45:36Z</dcterms:modified>
</cp:coreProperties>
</file>